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nva Sans Bold" charset="1" panose="020B0803030501040103"/>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objective of this project is to predict whether a song will be a commercial success (i.e., charting on platforms like Billboard Hot 100) based on the analysis of its lyrics. The project aims to explore the relationship between lyrical content (language style, sentiment, themes, and complexity) and the success of a song. By using natural language processing (NLP) techniques to understand song lyrics, we aim to predict which songs have the potential to become hits.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GiBhhO5vE.mp4" Type="http://schemas.openxmlformats.org/officeDocument/2006/relationships/video"/><Relationship Id="rId4" Target="../media/VAGiBhhO5vE.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https://cs.uwaterloo.ca/~browndg/CMMR15data/CMMR2015paper.pdf"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www.kaggle.com/datasets/thedevastator/billboard-hot-100-audio-features"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32690"/>
            <a:ext cx="16230600" cy="7621619"/>
          </a:xfrm>
          <a:custGeom>
            <a:avLst/>
            <a:gdLst/>
            <a:ahLst/>
            <a:cxnLst/>
            <a:rect r="r" b="b" t="t" l="l"/>
            <a:pathLst>
              <a:path h="7621619" w="16230600">
                <a:moveTo>
                  <a:pt x="0" y="0"/>
                </a:moveTo>
                <a:lnTo>
                  <a:pt x="16230600" y="0"/>
                </a:lnTo>
                <a:lnTo>
                  <a:pt x="16230600" y="7621620"/>
                </a:lnTo>
                <a:lnTo>
                  <a:pt x="0" y="762162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0369" y="962025"/>
            <a:ext cx="4025495" cy="1889761"/>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Results &amp; Performance Analysis</a:t>
            </a:r>
            <a:r>
              <a:rPr lang="en-US" sz="3599" b="true">
                <a:solidFill>
                  <a:srgbClr val="BDA9FF"/>
                </a:solidFill>
                <a:latin typeface="Canva Sans Bold"/>
                <a:ea typeface="Canva Sans Bold"/>
                <a:cs typeface="Canva Sans Bold"/>
                <a:sym typeface="Canva Sans Bold"/>
              </a:rPr>
              <a:t> 📊</a:t>
            </a:r>
          </a:p>
        </p:txBody>
      </p:sp>
      <p:sp>
        <p:nvSpPr>
          <p:cNvPr name="TextBox 7" id="7"/>
          <p:cNvSpPr txBox="true"/>
          <p:nvPr/>
        </p:nvSpPr>
        <p:spPr>
          <a:xfrm rot="0">
            <a:off x="900369" y="3891914"/>
            <a:ext cx="3476179" cy="1251586"/>
          </a:xfrm>
          <a:prstGeom prst="rect">
            <a:avLst/>
          </a:prstGeom>
        </p:spPr>
        <p:txBody>
          <a:bodyPr anchor="t" rtlCol="false" tIns="0" lIns="0" bIns="0" rIns="0">
            <a:spAutoFit/>
          </a:bodyPr>
          <a:lstStyle/>
          <a:p>
            <a:pPr algn="l">
              <a:lnSpc>
                <a:spcPts val="5039"/>
              </a:lnSpc>
            </a:pPr>
            <a:r>
              <a:rPr lang="en-US" sz="3599" b="true">
                <a:solidFill>
                  <a:srgbClr val="FFBD59"/>
                </a:solidFill>
                <a:latin typeface="Canva Sans Bold"/>
                <a:ea typeface="Canva Sans Bold"/>
                <a:cs typeface="Canva Sans Bold"/>
                <a:sym typeface="Canva Sans Bold"/>
              </a:rPr>
              <a:t>AutoGluon</a:t>
            </a:r>
          </a:p>
          <a:p>
            <a:pPr algn="l">
              <a:lnSpc>
                <a:spcPts val="5039"/>
              </a:lnSpc>
              <a:spcBef>
                <a:spcPct val="0"/>
              </a:spcBef>
            </a:pPr>
            <a:r>
              <a:rPr lang="en-US" b="true" sz="3599">
                <a:solidFill>
                  <a:srgbClr val="FFBD59"/>
                </a:solidFill>
                <a:latin typeface="Canva Sans Bold"/>
                <a:ea typeface="Canva Sans Bold"/>
                <a:cs typeface="Canva Sans Bold"/>
                <a:sym typeface="Canva Sans Bold"/>
              </a:rPr>
              <a:t>72.2% Accuracy</a:t>
            </a:r>
          </a:p>
        </p:txBody>
      </p:sp>
      <p:sp>
        <p:nvSpPr>
          <p:cNvPr name="TextBox 8" id="8"/>
          <p:cNvSpPr txBox="true"/>
          <p:nvPr/>
        </p:nvSpPr>
        <p:spPr>
          <a:xfrm rot="0">
            <a:off x="303081" y="7051041"/>
            <a:ext cx="5220072" cy="1470660"/>
          </a:xfrm>
          <a:prstGeom prst="rect">
            <a:avLst/>
          </a:prstGeom>
        </p:spPr>
        <p:txBody>
          <a:bodyPr anchor="t" rtlCol="false" tIns="0" lIns="0" bIns="0" rIns="0">
            <a:spAutoFit/>
          </a:bodyPr>
          <a:lstStyle/>
          <a:p>
            <a:pPr algn="l">
              <a:lnSpc>
                <a:spcPts val="2940"/>
              </a:lnSpc>
            </a:pPr>
          </a:p>
          <a:p>
            <a:pPr algn="l" marL="453392" indent="-226696" lvl="1">
              <a:lnSpc>
                <a:spcPts val="2940"/>
              </a:lnSpc>
              <a:buFont typeface="Arial"/>
              <a:buChar char="•"/>
            </a:pPr>
            <a:r>
              <a:rPr lang="en-US" b="true" sz="2100">
                <a:solidFill>
                  <a:srgbClr val="FBF5F0"/>
                </a:solidFill>
                <a:latin typeface="Canva Sans Bold"/>
                <a:ea typeface="Canva Sans Bold"/>
                <a:cs typeface="Canva Sans Bold"/>
                <a:sym typeface="Canva Sans Bold"/>
              </a:rPr>
              <a:t>Random Forest: </a:t>
            </a:r>
            <a:r>
              <a:rPr lang="en-US" sz="2100">
                <a:solidFill>
                  <a:srgbClr val="FBF5F0"/>
                </a:solidFill>
                <a:latin typeface="Canva Sans"/>
                <a:ea typeface="Canva Sans"/>
                <a:cs typeface="Canva Sans"/>
                <a:sym typeface="Canva Sans"/>
              </a:rPr>
              <a:t>60.5% Accuracy</a:t>
            </a:r>
          </a:p>
          <a:p>
            <a:pPr algn="l" marL="453392" indent="-226696" lvl="1">
              <a:lnSpc>
                <a:spcPts val="2940"/>
              </a:lnSpc>
              <a:buFont typeface="Arial"/>
              <a:buChar char="•"/>
            </a:pPr>
            <a:r>
              <a:rPr lang="en-US" b="true" sz="2100">
                <a:solidFill>
                  <a:srgbClr val="FBF5F0"/>
                </a:solidFill>
                <a:latin typeface="Canva Sans Bold"/>
                <a:ea typeface="Canva Sans Bold"/>
                <a:cs typeface="Canva Sans Bold"/>
                <a:sym typeface="Canva Sans Bold"/>
              </a:rPr>
              <a:t>SVM: </a:t>
            </a:r>
            <a:r>
              <a:rPr lang="en-US" sz="2100">
                <a:solidFill>
                  <a:srgbClr val="FBF5F0"/>
                </a:solidFill>
                <a:latin typeface="Canva Sans"/>
                <a:ea typeface="Canva Sans"/>
                <a:cs typeface="Canva Sans"/>
                <a:sym typeface="Canva Sans"/>
              </a:rPr>
              <a:t>62.3% Accuracy</a:t>
            </a:r>
          </a:p>
          <a:p>
            <a:pPr algn="l" marL="453392" indent="-226696" lvl="1">
              <a:lnSpc>
                <a:spcPts val="2940"/>
              </a:lnSpc>
              <a:buFont typeface="Arial"/>
              <a:buChar char="•"/>
            </a:pPr>
            <a:r>
              <a:rPr lang="en-US" b="true" sz="2100">
                <a:solidFill>
                  <a:srgbClr val="FBF5F0"/>
                </a:solidFill>
                <a:latin typeface="Canva Sans Bold"/>
                <a:ea typeface="Canva Sans Bold"/>
                <a:cs typeface="Canva Sans Bold"/>
                <a:sym typeface="Canva Sans Bold"/>
              </a:rPr>
              <a:t>XGBoost: </a:t>
            </a:r>
            <a:r>
              <a:rPr lang="en-US" sz="2100">
                <a:solidFill>
                  <a:srgbClr val="FBF5F0"/>
                </a:solidFill>
                <a:latin typeface="Canva Sans"/>
                <a:ea typeface="Canva Sans"/>
                <a:cs typeface="Canva Sans"/>
                <a:sym typeface="Canva Sans"/>
              </a:rPr>
              <a:t>61% Accuracy</a:t>
            </a:r>
          </a:p>
        </p:txBody>
      </p:sp>
      <p:sp>
        <p:nvSpPr>
          <p:cNvPr name="TextBox 9" id="9"/>
          <p:cNvSpPr txBox="true"/>
          <p:nvPr/>
        </p:nvSpPr>
        <p:spPr>
          <a:xfrm rot="0">
            <a:off x="7872159" y="3274386"/>
            <a:ext cx="8830181" cy="5356226"/>
          </a:xfrm>
          <a:prstGeom prst="rect">
            <a:avLst/>
          </a:prstGeom>
        </p:spPr>
        <p:txBody>
          <a:bodyPr anchor="t" rtlCol="false" tIns="0" lIns="0" bIns="0" rIns="0">
            <a:spAutoFit/>
          </a:bodyPr>
          <a:lstStyle/>
          <a:p>
            <a:pPr algn="l">
              <a:lnSpc>
                <a:spcPts val="4759"/>
              </a:lnSpc>
            </a:pPr>
            <a:r>
              <a:rPr lang="en-US" b="true" sz="2799">
                <a:solidFill>
                  <a:srgbClr val="000000"/>
                </a:solidFill>
                <a:latin typeface="Canva Sans Bold"/>
                <a:ea typeface="Canva Sans Bold"/>
                <a:cs typeface="Canva Sans Bold"/>
                <a:sym typeface="Canva Sans Bold"/>
              </a:rPr>
              <a:t>✅ Song Structure Insights:</a:t>
            </a:r>
          </a:p>
          <a:p>
            <a:pPr algn="l">
              <a:lnSpc>
                <a:spcPts val="4759"/>
              </a:lnSpc>
            </a:pPr>
            <a:r>
              <a:rPr lang="en-US" b="true" sz="2799">
                <a:solidFill>
                  <a:srgbClr val="000000"/>
                </a:solidFill>
                <a:latin typeface="Canva Sans Bold"/>
                <a:ea typeface="Canva Sans Bold"/>
                <a:cs typeface="Canva Sans Bold"/>
                <a:sym typeface="Canva Sans Bold"/>
              </a:rPr>
              <a:t>Highly repetitive lyrics → </a:t>
            </a:r>
            <a:r>
              <a:rPr lang="en-US" sz="2799">
                <a:solidFill>
                  <a:srgbClr val="000000"/>
                </a:solidFill>
                <a:latin typeface="Canva Sans"/>
                <a:ea typeface="Canva Sans"/>
                <a:cs typeface="Canva Sans"/>
                <a:sym typeface="Canva Sans"/>
              </a:rPr>
              <a:t>more likely to be a hit.</a:t>
            </a:r>
          </a:p>
          <a:p>
            <a:pPr algn="l">
              <a:lnSpc>
                <a:spcPts val="4759"/>
              </a:lnSpc>
            </a:pPr>
            <a:r>
              <a:rPr lang="en-US" b="true" sz="2799">
                <a:solidFill>
                  <a:srgbClr val="000000"/>
                </a:solidFill>
                <a:latin typeface="Canva Sans Bold"/>
                <a:ea typeface="Canva Sans Bold"/>
                <a:cs typeface="Canva Sans Bold"/>
                <a:sym typeface="Canva Sans Bold"/>
              </a:rPr>
              <a:t>Emotionally positive songs → </a:t>
            </a:r>
            <a:r>
              <a:rPr lang="en-US" sz="2799">
                <a:solidFill>
                  <a:srgbClr val="000000"/>
                </a:solidFill>
                <a:latin typeface="Canva Sans"/>
                <a:ea typeface="Canva Sans"/>
                <a:cs typeface="Canva Sans"/>
                <a:sym typeface="Canva Sans"/>
              </a:rPr>
              <a:t>slightly more likely to be a hit.</a:t>
            </a:r>
          </a:p>
          <a:p>
            <a:pPr algn="l">
              <a:lnSpc>
                <a:spcPts val="4759"/>
              </a:lnSpc>
            </a:pPr>
          </a:p>
          <a:p>
            <a:pPr algn="l">
              <a:lnSpc>
                <a:spcPts val="4759"/>
              </a:lnSpc>
            </a:pPr>
            <a:r>
              <a:rPr lang="en-US" b="true" sz="2799">
                <a:solidFill>
                  <a:srgbClr val="000000"/>
                </a:solidFill>
                <a:latin typeface="Canva Sans Bold"/>
                <a:ea typeface="Canva Sans Bold"/>
                <a:cs typeface="Canva Sans Bold"/>
                <a:sym typeface="Canva Sans Bold"/>
              </a:rPr>
              <a:t>✅ Unexpected Findings:</a:t>
            </a:r>
          </a:p>
          <a:p>
            <a:pPr algn="l">
              <a:lnSpc>
                <a:spcPts val="4759"/>
              </a:lnSpc>
            </a:pPr>
            <a:r>
              <a:rPr lang="en-US" sz="2799">
                <a:solidFill>
                  <a:srgbClr val="000000"/>
                </a:solidFill>
                <a:latin typeface="Canva Sans"/>
                <a:ea typeface="Canva Sans"/>
                <a:cs typeface="Canva Sans"/>
                <a:sym typeface="Canva Sans"/>
              </a:rPr>
              <a:t>Word count doesn’t significantly impact success.</a:t>
            </a:r>
          </a:p>
          <a:p>
            <a:pPr algn="l">
              <a:lnSpc>
                <a:spcPts val="4759"/>
              </a:lnSpc>
            </a:pPr>
            <a:r>
              <a:rPr lang="en-US" sz="2799">
                <a:solidFill>
                  <a:srgbClr val="000000"/>
                </a:solidFill>
                <a:latin typeface="Canva Sans"/>
                <a:ea typeface="Canva Sans"/>
                <a:cs typeface="Canva Sans"/>
                <a:sym typeface="Canva Sans"/>
              </a:rPr>
              <a:t>Sentiment alone isn’t a strong indicator of a hit song.</a:t>
            </a:r>
          </a:p>
        </p:txBody>
      </p:sp>
      <p:sp>
        <p:nvSpPr>
          <p:cNvPr name="Freeform 10" id="10"/>
          <p:cNvSpPr/>
          <p:nvPr/>
        </p:nvSpPr>
        <p:spPr>
          <a:xfrm flipH="false" flipV="false" rot="0">
            <a:off x="7101687" y="1907541"/>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872159" y="1671320"/>
            <a:ext cx="8830181" cy="1180466"/>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LSTM captures lyrical sequence but with slightly lower accuracy.</a:t>
            </a:r>
          </a:p>
        </p:txBody>
      </p:sp>
      <p:sp>
        <p:nvSpPr>
          <p:cNvPr name="TextBox 12" id="12"/>
          <p:cNvSpPr txBox="true"/>
          <p:nvPr/>
        </p:nvSpPr>
        <p:spPr>
          <a:xfrm rot="0">
            <a:off x="900369" y="5594600"/>
            <a:ext cx="3144962" cy="1251586"/>
          </a:xfrm>
          <a:prstGeom prst="rect">
            <a:avLst/>
          </a:prstGeom>
        </p:spPr>
        <p:txBody>
          <a:bodyPr anchor="t" rtlCol="false" tIns="0" lIns="0" bIns="0" rIns="0">
            <a:spAutoFit/>
          </a:bodyPr>
          <a:lstStyle/>
          <a:p>
            <a:pPr algn="l">
              <a:lnSpc>
                <a:spcPts val="5039"/>
              </a:lnSpc>
            </a:pPr>
            <a:r>
              <a:rPr lang="en-US" sz="3599" b="true">
                <a:solidFill>
                  <a:srgbClr val="FFBD59"/>
                </a:solidFill>
                <a:latin typeface="Canva Sans Bold"/>
                <a:ea typeface="Canva Sans Bold"/>
                <a:cs typeface="Canva Sans Bold"/>
                <a:sym typeface="Canva Sans Bold"/>
              </a:rPr>
              <a:t>LSTM</a:t>
            </a:r>
          </a:p>
          <a:p>
            <a:pPr algn="l">
              <a:lnSpc>
                <a:spcPts val="5039"/>
              </a:lnSpc>
              <a:spcBef>
                <a:spcPct val="0"/>
              </a:spcBef>
            </a:pPr>
            <a:r>
              <a:rPr lang="en-US" b="true" sz="3599">
                <a:solidFill>
                  <a:srgbClr val="FFBD59"/>
                </a:solidFill>
                <a:latin typeface="Canva Sans Bold"/>
                <a:ea typeface="Canva Sans Bold"/>
                <a:cs typeface="Canva Sans Bold"/>
                <a:sym typeface="Canva Sans Bold"/>
              </a:rPr>
              <a:t>64% Accuracy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0369" y="962025"/>
            <a:ext cx="4025495" cy="1251586"/>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Challenges &amp; Limitations</a:t>
            </a:r>
            <a:r>
              <a:rPr lang="en-US" sz="3599" b="true">
                <a:solidFill>
                  <a:srgbClr val="BDA9FF"/>
                </a:solidFill>
                <a:latin typeface="Canva Sans Bold"/>
                <a:ea typeface="Canva Sans Bold"/>
                <a:cs typeface="Canva Sans Bold"/>
                <a:sym typeface="Canva Sans Bold"/>
              </a:rPr>
              <a:t> ⚠️</a:t>
            </a:r>
          </a:p>
        </p:txBody>
      </p:sp>
      <p:sp>
        <p:nvSpPr>
          <p:cNvPr name="Freeform 7" id="7"/>
          <p:cNvSpPr/>
          <p:nvPr/>
        </p:nvSpPr>
        <p:spPr>
          <a:xfrm flipH="false" flipV="false" rot="0">
            <a:off x="7101687" y="1764666"/>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703196" y="1847207"/>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Challenge:</a:t>
            </a:r>
          </a:p>
        </p:txBody>
      </p:sp>
      <p:sp>
        <p:nvSpPr>
          <p:cNvPr name="TextBox 9" id="9"/>
          <p:cNvSpPr txBox="true"/>
          <p:nvPr/>
        </p:nvSpPr>
        <p:spPr>
          <a:xfrm rot="0">
            <a:off x="7703196" y="2357738"/>
            <a:ext cx="9163342" cy="2247269"/>
          </a:xfrm>
          <a:prstGeom prst="rect">
            <a:avLst/>
          </a:prstGeom>
        </p:spPr>
        <p:txBody>
          <a:bodyPr anchor="t" rtlCol="false" tIns="0" lIns="0" bIns="0" rIns="0">
            <a:spAutoFit/>
          </a:bodyPr>
          <a:lstStyle/>
          <a:p>
            <a:pPr algn="l">
              <a:lnSpc>
                <a:spcPts val="6199"/>
              </a:lnSpc>
            </a:pPr>
            <a:r>
              <a:rPr lang="en-US" sz="3099">
                <a:solidFill>
                  <a:srgbClr val="000000"/>
                </a:solidFill>
                <a:latin typeface="Canva Sans"/>
                <a:ea typeface="Canva Sans"/>
                <a:cs typeface="Canva Sans"/>
                <a:sym typeface="Canva Sans"/>
              </a:rPr>
              <a:t>Our model only analyzes lyrics, but </a:t>
            </a:r>
            <a:r>
              <a:rPr lang="en-US" sz="3099" b="true">
                <a:solidFill>
                  <a:srgbClr val="000000"/>
                </a:solidFill>
                <a:latin typeface="Canva Sans Bold"/>
                <a:ea typeface="Canva Sans Bold"/>
                <a:cs typeface="Canva Sans Bold"/>
                <a:sym typeface="Canva Sans Bold"/>
              </a:rPr>
              <a:t>song success depends on many factors</a:t>
            </a:r>
            <a:r>
              <a:rPr lang="en-US" sz="3099">
                <a:solidFill>
                  <a:srgbClr val="000000"/>
                </a:solidFill>
                <a:latin typeface="Canva Sans"/>
                <a:ea typeface="Canva Sans"/>
                <a:cs typeface="Canva Sans"/>
                <a:sym typeface="Canva Sans"/>
              </a:rPr>
              <a:t>—production, marketing, artist reputation, and trends.</a:t>
            </a:r>
          </a:p>
        </p:txBody>
      </p:sp>
      <p:sp>
        <p:nvSpPr>
          <p:cNvPr name="TextBox 10" id="10"/>
          <p:cNvSpPr txBox="true"/>
          <p:nvPr/>
        </p:nvSpPr>
        <p:spPr>
          <a:xfrm rot="0">
            <a:off x="7677572" y="5809127"/>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Limitation:</a:t>
            </a:r>
          </a:p>
        </p:txBody>
      </p:sp>
      <p:sp>
        <p:nvSpPr>
          <p:cNvPr name="TextBox 11" id="11"/>
          <p:cNvSpPr txBox="true"/>
          <p:nvPr/>
        </p:nvSpPr>
        <p:spPr>
          <a:xfrm rot="0">
            <a:off x="7677572" y="6383342"/>
            <a:ext cx="9163342" cy="2247269"/>
          </a:xfrm>
          <a:prstGeom prst="rect">
            <a:avLst/>
          </a:prstGeom>
        </p:spPr>
        <p:txBody>
          <a:bodyPr anchor="t" rtlCol="false" tIns="0" lIns="0" bIns="0" rIns="0">
            <a:spAutoFit/>
          </a:bodyPr>
          <a:lstStyle/>
          <a:p>
            <a:pPr algn="l">
              <a:lnSpc>
                <a:spcPts val="6199"/>
              </a:lnSpc>
            </a:pPr>
            <a:r>
              <a:rPr lang="en-US" sz="3099">
                <a:solidFill>
                  <a:srgbClr val="000000"/>
                </a:solidFill>
                <a:latin typeface="Canva Sans"/>
                <a:ea typeface="Canva Sans"/>
                <a:cs typeface="Canva Sans"/>
                <a:sym typeface="Canva Sans"/>
              </a:rPr>
              <a:t>Success is </a:t>
            </a:r>
            <a:r>
              <a:rPr lang="en-US" sz="3099" b="true">
                <a:solidFill>
                  <a:srgbClr val="000000"/>
                </a:solidFill>
                <a:latin typeface="Canva Sans Bold"/>
                <a:ea typeface="Canva Sans Bold"/>
                <a:cs typeface="Canva Sans Bold"/>
                <a:sym typeface="Canva Sans Bold"/>
              </a:rPr>
              <a:t>subjective</a:t>
            </a:r>
            <a:r>
              <a:rPr lang="en-US" sz="3099">
                <a:solidFill>
                  <a:srgbClr val="000000"/>
                </a:solidFill>
                <a:latin typeface="Canva Sans"/>
                <a:ea typeface="Canva Sans"/>
                <a:cs typeface="Canva Sans"/>
                <a:sym typeface="Canva Sans"/>
              </a:rPr>
              <a:t>, so we need to </a:t>
            </a:r>
            <a:r>
              <a:rPr lang="en-US" sz="3099" b="true">
                <a:solidFill>
                  <a:srgbClr val="000000"/>
                </a:solidFill>
                <a:latin typeface="Canva Sans Bold"/>
                <a:ea typeface="Canva Sans Bold"/>
                <a:cs typeface="Canva Sans Bold"/>
                <a:sym typeface="Canva Sans Bold"/>
              </a:rPr>
              <a:t>consider cultural, emotional, and industry influences </a:t>
            </a:r>
            <a:r>
              <a:rPr lang="en-US" sz="3099">
                <a:solidFill>
                  <a:srgbClr val="000000"/>
                </a:solidFill>
                <a:latin typeface="Canva Sans"/>
                <a:ea typeface="Canva Sans"/>
                <a:cs typeface="Canva Sans"/>
                <a:sym typeface="Canva Sans"/>
              </a:rPr>
              <a:t>beyond</a:t>
            </a:r>
            <a:r>
              <a:rPr lang="en-US" sz="3099" b="true">
                <a:solidFill>
                  <a:srgbClr val="000000"/>
                </a:solidFill>
                <a:latin typeface="Canva Sans Bold"/>
                <a:ea typeface="Canva Sans Bold"/>
                <a:cs typeface="Canva Sans Bold"/>
                <a:sym typeface="Canva Sans Bold"/>
              </a:rPr>
              <a:t> </a:t>
            </a:r>
            <a:r>
              <a:rPr lang="en-US" sz="3099">
                <a:solidFill>
                  <a:srgbClr val="000000"/>
                </a:solidFill>
                <a:latin typeface="Canva Sans"/>
                <a:ea typeface="Canva Sans"/>
                <a:cs typeface="Canva Sans"/>
                <a:sym typeface="Canva Sans"/>
              </a:rPr>
              <a:t>text</a:t>
            </a:r>
            <a:r>
              <a:rPr lang="en-US" sz="3099" b="true">
                <a:solidFill>
                  <a:srgbClr val="000000"/>
                </a:solidFill>
                <a:latin typeface="Canva Sans Bold"/>
                <a:ea typeface="Canva Sans Bold"/>
                <a:cs typeface="Canva Sans Bold"/>
                <a:sym typeface="Canva Sans Bold"/>
              </a:rPr>
              <a:t> </a:t>
            </a:r>
            <a:r>
              <a:rPr lang="en-US" sz="3099">
                <a:solidFill>
                  <a:srgbClr val="000000"/>
                </a:solidFill>
                <a:latin typeface="Canva Sans"/>
                <a:ea typeface="Canva Sans"/>
                <a:cs typeface="Canva Sans"/>
                <a:sym typeface="Canva Sans"/>
              </a:rPr>
              <a:t>analysis.</a:t>
            </a:r>
          </a:p>
        </p:txBody>
      </p:sp>
      <p:sp>
        <p:nvSpPr>
          <p:cNvPr name="Freeform 12" id="12"/>
          <p:cNvSpPr/>
          <p:nvPr/>
        </p:nvSpPr>
        <p:spPr>
          <a:xfrm flipH="false" flipV="false" rot="0">
            <a:off x="7101687" y="5726587"/>
            <a:ext cx="383924" cy="812147"/>
          </a:xfrm>
          <a:custGeom>
            <a:avLst/>
            <a:gdLst/>
            <a:ahLst/>
            <a:cxnLst/>
            <a:rect r="r" b="b" t="t" l="l"/>
            <a:pathLst>
              <a:path h="812147" w="383924">
                <a:moveTo>
                  <a:pt x="0" y="0"/>
                </a:moveTo>
                <a:lnTo>
                  <a:pt x="383924" y="0"/>
                </a:lnTo>
                <a:lnTo>
                  <a:pt x="383924" y="812146"/>
                </a:lnTo>
                <a:lnTo>
                  <a:pt x="0" y="812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00369" y="3198651"/>
            <a:ext cx="3004394" cy="2527936"/>
          </a:xfrm>
          <a:prstGeom prst="rect">
            <a:avLst/>
          </a:prstGeom>
        </p:spPr>
        <p:txBody>
          <a:bodyPr anchor="t" rtlCol="false" tIns="0" lIns="0" bIns="0" rIns="0">
            <a:spAutoFit/>
          </a:bodyPr>
          <a:lstStyle/>
          <a:p>
            <a:pPr algn="l">
              <a:lnSpc>
                <a:spcPts val="5039"/>
              </a:lnSpc>
              <a:spcBef>
                <a:spcPct val="0"/>
              </a:spcBef>
            </a:pPr>
            <a:r>
              <a:rPr lang="en-US" b="true" sz="3599">
                <a:solidFill>
                  <a:srgbClr val="FFBD59"/>
                </a:solidFill>
                <a:latin typeface="Canva Sans Bold"/>
                <a:ea typeface="Canva Sans Bold"/>
                <a:cs typeface="Canva Sans Bold"/>
                <a:sym typeface="Canva Sans Bold"/>
              </a:rPr>
              <a:t>Music Success is NOT Just About Lyrics!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87247">
            <a:off x="-1674547" y="-2408668"/>
            <a:ext cx="20918562" cy="20880528"/>
          </a:xfrm>
          <a:custGeom>
            <a:avLst/>
            <a:gdLst/>
            <a:ahLst/>
            <a:cxnLst/>
            <a:rect r="r" b="b" t="t" l="l"/>
            <a:pathLst>
              <a:path h="20880528" w="20918562">
                <a:moveTo>
                  <a:pt x="0" y="0"/>
                </a:moveTo>
                <a:lnTo>
                  <a:pt x="20918562" y="0"/>
                </a:lnTo>
                <a:lnTo>
                  <a:pt x="20918562" y="20880528"/>
                </a:lnTo>
                <a:lnTo>
                  <a:pt x="0" y="2088052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81167" y="4302760"/>
            <a:ext cx="5325666" cy="1510031"/>
          </a:xfrm>
          <a:prstGeom prst="rect">
            <a:avLst/>
          </a:prstGeom>
        </p:spPr>
        <p:txBody>
          <a:bodyPr anchor="t" rtlCol="false" tIns="0" lIns="0" bIns="0" rIns="0">
            <a:spAutoFit/>
          </a:bodyPr>
          <a:lstStyle/>
          <a:p>
            <a:pPr algn="ctr">
              <a:lnSpc>
                <a:spcPts val="12319"/>
              </a:lnSpc>
              <a:spcBef>
                <a:spcPct val="0"/>
              </a:spcBef>
            </a:pPr>
            <a:r>
              <a:rPr lang="en-US" b="true" sz="8799">
                <a:solidFill>
                  <a:srgbClr val="7B6CAB"/>
                </a:solidFill>
                <a:latin typeface="Canva Sans Bold"/>
                <a:ea typeface="Canva Sans Bold"/>
                <a:cs typeface="Canva Sans Bold"/>
                <a:sym typeface="Canva Sans Bold"/>
              </a:rPr>
              <a:t>Demo!!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1085850"/>
            <a:ext cx="16230600" cy="81153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00318"/>
            <a:ext cx="16230600" cy="7486364"/>
          </a:xfrm>
          <a:custGeom>
            <a:avLst/>
            <a:gdLst/>
            <a:ahLst/>
            <a:cxnLst/>
            <a:rect r="r" b="b" t="t" l="l"/>
            <a:pathLst>
              <a:path h="7486364" w="16230600">
                <a:moveTo>
                  <a:pt x="0" y="0"/>
                </a:moveTo>
                <a:lnTo>
                  <a:pt x="16230600" y="0"/>
                </a:lnTo>
                <a:lnTo>
                  <a:pt x="16230600" y="7486364"/>
                </a:lnTo>
                <a:lnTo>
                  <a:pt x="0" y="7486364"/>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59741"/>
            <a:ext cx="16230600" cy="7567517"/>
          </a:xfrm>
          <a:custGeom>
            <a:avLst/>
            <a:gdLst/>
            <a:ahLst/>
            <a:cxnLst/>
            <a:rect r="r" b="b" t="t" l="l"/>
            <a:pathLst>
              <a:path h="7567517" w="16230600">
                <a:moveTo>
                  <a:pt x="0" y="0"/>
                </a:moveTo>
                <a:lnTo>
                  <a:pt x="16230600" y="0"/>
                </a:lnTo>
                <a:lnTo>
                  <a:pt x="16230600" y="7567518"/>
                </a:lnTo>
                <a:lnTo>
                  <a:pt x="0" y="7567518"/>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20606"/>
            <a:ext cx="16230600" cy="7445788"/>
          </a:xfrm>
          <a:custGeom>
            <a:avLst/>
            <a:gdLst/>
            <a:ahLst/>
            <a:cxnLst/>
            <a:rect r="r" b="b" t="t" l="l"/>
            <a:pathLst>
              <a:path h="7445788" w="16230600">
                <a:moveTo>
                  <a:pt x="0" y="0"/>
                </a:moveTo>
                <a:lnTo>
                  <a:pt x="16230600" y="0"/>
                </a:lnTo>
                <a:lnTo>
                  <a:pt x="16230600" y="7445788"/>
                </a:lnTo>
                <a:lnTo>
                  <a:pt x="0" y="7445788"/>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87247">
            <a:off x="1091513" y="-2500640"/>
            <a:ext cx="20918562" cy="20880528"/>
          </a:xfrm>
          <a:custGeom>
            <a:avLst/>
            <a:gdLst/>
            <a:ahLst/>
            <a:cxnLst/>
            <a:rect r="r" b="b" t="t" l="l"/>
            <a:pathLst>
              <a:path h="20880528" w="20918562">
                <a:moveTo>
                  <a:pt x="0" y="0"/>
                </a:moveTo>
                <a:lnTo>
                  <a:pt x="20918562" y="0"/>
                </a:lnTo>
                <a:lnTo>
                  <a:pt x="20918562" y="20880528"/>
                </a:lnTo>
                <a:lnTo>
                  <a:pt x="0" y="2088052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5826234" cy="10287000"/>
            <a:chOff x="0" y="0"/>
            <a:chExt cx="1534481" cy="2709333"/>
          </a:xfrm>
        </p:grpSpPr>
        <p:sp>
          <p:nvSpPr>
            <p:cNvPr name="Freeform 5" id="5"/>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6" id="6"/>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966118" y="942975"/>
            <a:ext cx="4860116" cy="755016"/>
          </a:xfrm>
          <a:prstGeom prst="rect">
            <a:avLst/>
          </a:prstGeom>
        </p:spPr>
        <p:txBody>
          <a:bodyPr anchor="t" rtlCol="false" tIns="0" lIns="0" bIns="0" rIns="0">
            <a:spAutoFit/>
          </a:bodyPr>
          <a:lstStyle/>
          <a:p>
            <a:pPr algn="l">
              <a:lnSpc>
                <a:spcPts val="6159"/>
              </a:lnSpc>
            </a:pPr>
            <a:r>
              <a:rPr lang="en-US" sz="4399" u="sng" b="true">
                <a:solidFill>
                  <a:srgbClr val="BDA9FF"/>
                </a:solidFill>
                <a:latin typeface="Canva Sans Bold"/>
                <a:ea typeface="Canva Sans Bold"/>
                <a:cs typeface="Canva Sans Bold"/>
                <a:sym typeface="Canva Sans Bold"/>
              </a:rPr>
              <a:t>Reference </a:t>
            </a:r>
          </a:p>
        </p:txBody>
      </p:sp>
      <p:sp>
        <p:nvSpPr>
          <p:cNvPr name="TextBox 8" id="8"/>
          <p:cNvSpPr txBox="true"/>
          <p:nvPr/>
        </p:nvSpPr>
        <p:spPr>
          <a:xfrm rot="0">
            <a:off x="7914090" y="1990082"/>
            <a:ext cx="6541889" cy="580391"/>
          </a:xfrm>
          <a:prstGeom prst="rect">
            <a:avLst/>
          </a:prstGeom>
        </p:spPr>
        <p:txBody>
          <a:bodyPr anchor="t" rtlCol="false" tIns="0" lIns="0" bIns="0" rIns="0">
            <a:spAutoFit/>
          </a:bodyPr>
          <a:lstStyle/>
          <a:p>
            <a:pPr algn="ctr">
              <a:lnSpc>
                <a:spcPts val="4759"/>
              </a:lnSpc>
              <a:spcBef>
                <a:spcPct val="0"/>
              </a:spcBef>
            </a:pPr>
            <a:r>
              <a:rPr lang="en-US" b="true" sz="3399" u="sng">
                <a:solidFill>
                  <a:srgbClr val="000000"/>
                </a:solidFill>
                <a:latin typeface="Canva Sans Bold"/>
                <a:ea typeface="Canva Sans Bold"/>
                <a:cs typeface="Canva Sans Bold"/>
                <a:sym typeface="Canva Sans Bold"/>
                <a:hlinkClick r:id="rId6" tooltip="https://cs.uwaterloo.ca/~browndg/CMMR15data/CMMR2015paper.pdf"/>
              </a:rPr>
              <a:t>Can Song Lyrics Predict Hits</a:t>
            </a:r>
            <a:r>
              <a:rPr lang="en-US" sz="3399">
                <a:solidFill>
                  <a:srgbClr val="000000"/>
                </a:solidFill>
                <a:latin typeface="Canva Sans"/>
                <a:ea typeface="Canva Sans"/>
                <a:cs typeface="Canva Sans"/>
                <a:sym typeface="Canva Sans"/>
              </a:rPr>
              <a:t> 🔗 </a:t>
            </a:r>
          </a:p>
        </p:txBody>
      </p:sp>
      <p:sp>
        <p:nvSpPr>
          <p:cNvPr name="Freeform 9" id="9"/>
          <p:cNvSpPr/>
          <p:nvPr/>
        </p:nvSpPr>
        <p:spPr>
          <a:xfrm flipH="false" flipV="false" rot="0">
            <a:off x="7101687" y="1907541"/>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79552"/>
            <a:ext cx="3563464" cy="5123505"/>
          </a:xfrm>
          <a:custGeom>
            <a:avLst/>
            <a:gdLst/>
            <a:ahLst/>
            <a:cxnLst/>
            <a:rect r="r" b="b" t="t" l="l"/>
            <a:pathLst>
              <a:path h="5123505" w="3563464">
                <a:moveTo>
                  <a:pt x="0" y="0"/>
                </a:moveTo>
                <a:lnTo>
                  <a:pt x="3563464" y="0"/>
                </a:lnTo>
                <a:lnTo>
                  <a:pt x="3563464" y="5123505"/>
                </a:lnTo>
                <a:lnTo>
                  <a:pt x="0" y="5123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143000" y="8169834"/>
            <a:ext cx="1171001" cy="11710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5" id="5"/>
          <p:cNvGrpSpPr/>
          <p:nvPr/>
        </p:nvGrpSpPr>
        <p:grpSpPr>
          <a:xfrm rot="0">
            <a:off x="5323590" y="8169834"/>
            <a:ext cx="1171001" cy="11710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7" id="7"/>
          <p:cNvGrpSpPr/>
          <p:nvPr/>
        </p:nvGrpSpPr>
        <p:grpSpPr>
          <a:xfrm rot="0">
            <a:off x="9502396" y="8169834"/>
            <a:ext cx="1171001" cy="11710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p:spPr>
        </p:sp>
      </p:grpSp>
      <p:grpSp>
        <p:nvGrpSpPr>
          <p:cNvPr name="Group 9" id="9"/>
          <p:cNvGrpSpPr/>
          <p:nvPr/>
        </p:nvGrpSpPr>
        <p:grpSpPr>
          <a:xfrm rot="0">
            <a:off x="13681202" y="8169834"/>
            <a:ext cx="1171001" cy="1171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0736" t="-5856" r="-17569" b="-22450"/>
              </a:stretch>
            </a:blipFill>
          </p:spPr>
        </p:sp>
      </p:grpSp>
      <p:sp>
        <p:nvSpPr>
          <p:cNvPr name="TextBox 11" id="11"/>
          <p:cNvSpPr txBox="true"/>
          <p:nvPr/>
        </p:nvSpPr>
        <p:spPr>
          <a:xfrm rot="0">
            <a:off x="5323590" y="2557920"/>
            <a:ext cx="12964410" cy="3195319"/>
          </a:xfrm>
          <a:prstGeom prst="rect">
            <a:avLst/>
          </a:prstGeom>
        </p:spPr>
        <p:txBody>
          <a:bodyPr anchor="t" rtlCol="false" tIns="0" lIns="0" bIns="0" rIns="0">
            <a:spAutoFit/>
          </a:bodyPr>
          <a:lstStyle/>
          <a:p>
            <a:pPr algn="l">
              <a:lnSpc>
                <a:spcPts val="12880"/>
              </a:lnSpc>
            </a:pPr>
            <a:r>
              <a:rPr lang="en-US" sz="9200" b="true">
                <a:solidFill>
                  <a:srgbClr val="000000"/>
                </a:solidFill>
                <a:latin typeface="Canva Sans Bold"/>
                <a:ea typeface="Canva Sans Bold"/>
                <a:cs typeface="Canva Sans Bold"/>
                <a:sym typeface="Canva Sans Bold"/>
              </a:rPr>
              <a:t>MUSIC SUCCESS</a:t>
            </a:r>
          </a:p>
          <a:p>
            <a:pPr algn="l">
              <a:lnSpc>
                <a:spcPts val="12880"/>
              </a:lnSpc>
            </a:pPr>
            <a:r>
              <a:rPr lang="en-US" sz="9200" b="true">
                <a:solidFill>
                  <a:srgbClr val="000000"/>
                </a:solidFill>
                <a:latin typeface="Canva Sans Bold"/>
                <a:ea typeface="Canva Sans Bold"/>
                <a:cs typeface="Canva Sans Bold"/>
                <a:sym typeface="Canva Sans Bold"/>
              </a:rPr>
              <a:t>PREDICTION</a:t>
            </a:r>
          </a:p>
        </p:txBody>
      </p:sp>
      <p:sp>
        <p:nvSpPr>
          <p:cNvPr name="TextBox 12" id="12"/>
          <p:cNvSpPr txBox="true"/>
          <p:nvPr/>
        </p:nvSpPr>
        <p:spPr>
          <a:xfrm rot="0">
            <a:off x="2651083" y="8390209"/>
            <a:ext cx="1556298" cy="692150"/>
          </a:xfrm>
          <a:prstGeom prst="rect">
            <a:avLst/>
          </a:prstGeom>
        </p:spPr>
        <p:txBody>
          <a:bodyPr anchor="t" rtlCol="false" tIns="0" lIns="0" bIns="0" rIns="0">
            <a:spAutoFit/>
          </a:bodyPr>
          <a:lstStyle/>
          <a:p>
            <a:pPr algn="l">
              <a:lnSpc>
                <a:spcPts val="2799"/>
              </a:lnSpc>
            </a:pPr>
            <a:r>
              <a:rPr lang="en-US" sz="1999">
                <a:solidFill>
                  <a:srgbClr val="000000"/>
                </a:solidFill>
                <a:latin typeface="Canva Sans"/>
                <a:ea typeface="Canva Sans"/>
                <a:cs typeface="Canva Sans"/>
                <a:sym typeface="Canva Sans"/>
              </a:rPr>
              <a:t>Kush Ashesh Shah</a:t>
            </a:r>
          </a:p>
        </p:txBody>
      </p:sp>
      <p:sp>
        <p:nvSpPr>
          <p:cNvPr name="TextBox 13" id="13"/>
          <p:cNvSpPr txBox="true"/>
          <p:nvPr/>
        </p:nvSpPr>
        <p:spPr>
          <a:xfrm rot="0">
            <a:off x="6831673" y="8390209"/>
            <a:ext cx="1556298" cy="692150"/>
          </a:xfrm>
          <a:prstGeom prst="rect">
            <a:avLst/>
          </a:prstGeom>
        </p:spPr>
        <p:txBody>
          <a:bodyPr anchor="t" rtlCol="false" tIns="0" lIns="0" bIns="0" rIns="0">
            <a:spAutoFit/>
          </a:bodyPr>
          <a:lstStyle/>
          <a:p>
            <a:pPr algn="l">
              <a:lnSpc>
                <a:spcPts val="2799"/>
              </a:lnSpc>
            </a:pPr>
            <a:r>
              <a:rPr lang="en-US" sz="1999">
                <a:solidFill>
                  <a:srgbClr val="000000"/>
                </a:solidFill>
                <a:latin typeface="Canva Sans"/>
                <a:ea typeface="Canva Sans"/>
                <a:cs typeface="Canva Sans"/>
                <a:sym typeface="Canva Sans"/>
              </a:rPr>
              <a:t>Dhvanil Sanjay Shah</a:t>
            </a:r>
          </a:p>
        </p:txBody>
      </p:sp>
      <p:sp>
        <p:nvSpPr>
          <p:cNvPr name="TextBox 14" id="14"/>
          <p:cNvSpPr txBox="true"/>
          <p:nvPr/>
        </p:nvSpPr>
        <p:spPr>
          <a:xfrm rot="0">
            <a:off x="11010479" y="8213997"/>
            <a:ext cx="1556298" cy="1044575"/>
          </a:xfrm>
          <a:prstGeom prst="rect">
            <a:avLst/>
          </a:prstGeom>
        </p:spPr>
        <p:txBody>
          <a:bodyPr anchor="t" rtlCol="false" tIns="0" lIns="0" bIns="0" rIns="0">
            <a:spAutoFit/>
          </a:bodyPr>
          <a:lstStyle/>
          <a:p>
            <a:pPr algn="l">
              <a:lnSpc>
                <a:spcPts val="2799"/>
              </a:lnSpc>
            </a:pPr>
            <a:r>
              <a:rPr lang="en-US" sz="1999">
                <a:solidFill>
                  <a:srgbClr val="000000"/>
                </a:solidFill>
                <a:latin typeface="Canva Sans"/>
                <a:ea typeface="Canva Sans"/>
                <a:cs typeface="Canva Sans"/>
                <a:sym typeface="Canva Sans"/>
              </a:rPr>
              <a:t>Hardik Prakashbhai Shah</a:t>
            </a:r>
          </a:p>
        </p:txBody>
      </p:sp>
      <p:sp>
        <p:nvSpPr>
          <p:cNvPr name="TextBox 15" id="15"/>
          <p:cNvSpPr txBox="true"/>
          <p:nvPr/>
        </p:nvSpPr>
        <p:spPr>
          <a:xfrm rot="0">
            <a:off x="15189285" y="8390209"/>
            <a:ext cx="1556298" cy="692150"/>
          </a:xfrm>
          <a:prstGeom prst="rect">
            <a:avLst/>
          </a:prstGeom>
        </p:spPr>
        <p:txBody>
          <a:bodyPr anchor="t" rtlCol="false" tIns="0" lIns="0" bIns="0" rIns="0">
            <a:spAutoFit/>
          </a:bodyPr>
          <a:lstStyle/>
          <a:p>
            <a:pPr algn="l">
              <a:lnSpc>
                <a:spcPts val="2799"/>
              </a:lnSpc>
            </a:pPr>
            <a:r>
              <a:rPr lang="en-US" sz="1999">
                <a:solidFill>
                  <a:srgbClr val="000000"/>
                </a:solidFill>
                <a:latin typeface="Canva Sans"/>
                <a:ea typeface="Canva Sans"/>
                <a:cs typeface="Canva Sans"/>
                <a:sym typeface="Canva Sans"/>
              </a:rPr>
              <a:t>Adélie Plumasseau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0368" y="217804"/>
            <a:ext cx="4860116" cy="1536066"/>
          </a:xfrm>
          <a:prstGeom prst="rect">
            <a:avLst/>
          </a:prstGeom>
        </p:spPr>
        <p:txBody>
          <a:bodyPr anchor="t" rtlCol="false" tIns="0" lIns="0" bIns="0" rIns="0">
            <a:spAutoFit/>
          </a:bodyPr>
          <a:lstStyle/>
          <a:p>
            <a:pPr algn="l">
              <a:lnSpc>
                <a:spcPts val="6159"/>
              </a:lnSpc>
            </a:pPr>
            <a:r>
              <a:rPr lang="en-US" sz="4399" u="sng" b="true">
                <a:solidFill>
                  <a:srgbClr val="BDA9FF"/>
                </a:solidFill>
                <a:latin typeface="Canva Sans Bold"/>
                <a:ea typeface="Canva Sans Bold"/>
                <a:cs typeface="Canva Sans Bold"/>
                <a:sym typeface="Canva Sans Bold"/>
              </a:rPr>
              <a:t>Problem Statement</a:t>
            </a:r>
          </a:p>
        </p:txBody>
      </p:sp>
      <p:sp>
        <p:nvSpPr>
          <p:cNvPr name="Freeform 7" id="7"/>
          <p:cNvSpPr/>
          <p:nvPr/>
        </p:nvSpPr>
        <p:spPr>
          <a:xfrm flipH="false" flipV="false" rot="0">
            <a:off x="7101687" y="2629863"/>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829849" y="2412366"/>
            <a:ext cx="9036689" cy="1180466"/>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Can we predict song popularity based on lyrics ?</a:t>
            </a:r>
          </a:p>
        </p:txBody>
      </p:sp>
      <p:sp>
        <p:nvSpPr>
          <p:cNvPr name="Freeform 9" id="9"/>
          <p:cNvSpPr/>
          <p:nvPr/>
        </p:nvSpPr>
        <p:spPr>
          <a:xfrm flipH="false" flipV="false" rot="0">
            <a:off x="7101687" y="4553235"/>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829849" y="4335738"/>
            <a:ext cx="9036689" cy="1180466"/>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Can lyrical patterns optimize songwriting, marketing, and music recommendations?</a:t>
            </a:r>
          </a:p>
        </p:txBody>
      </p:sp>
      <p:sp>
        <p:nvSpPr>
          <p:cNvPr name="Freeform 11" id="11"/>
          <p:cNvSpPr/>
          <p:nvPr/>
        </p:nvSpPr>
        <p:spPr>
          <a:xfrm flipH="false" flipV="false" rot="0">
            <a:off x="7101687" y="6476651"/>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7829849" y="6259154"/>
            <a:ext cx="9036689" cy="1180466"/>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Can songwriters, producers, and streaming platforms benefit from AI-driven insights?</a:t>
            </a:r>
          </a:p>
        </p:txBody>
      </p:sp>
      <p:sp>
        <p:nvSpPr>
          <p:cNvPr name="TextBox 13" id="13"/>
          <p:cNvSpPr txBox="true"/>
          <p:nvPr/>
        </p:nvSpPr>
        <p:spPr>
          <a:xfrm rot="0">
            <a:off x="425256" y="2600900"/>
            <a:ext cx="4630341" cy="3507776"/>
          </a:xfrm>
          <a:prstGeom prst="rect">
            <a:avLst/>
          </a:prstGeom>
        </p:spPr>
        <p:txBody>
          <a:bodyPr anchor="t" rtlCol="false" tIns="0" lIns="0" bIns="0" rIns="0">
            <a:spAutoFit/>
          </a:bodyPr>
          <a:lstStyle/>
          <a:p>
            <a:pPr algn="ctr">
              <a:lnSpc>
                <a:spcPts val="7733"/>
              </a:lnSpc>
            </a:pPr>
            <a:r>
              <a:rPr lang="en-US" sz="5523" b="true">
                <a:solidFill>
                  <a:srgbClr val="FBF5F0"/>
                </a:solidFill>
                <a:latin typeface="Canva Sans Bold"/>
                <a:ea typeface="Canva Sans Bold"/>
                <a:cs typeface="Canva Sans Bold"/>
                <a:sym typeface="Canva Sans Bold"/>
              </a:rPr>
              <a:t>CLASSIFYING</a:t>
            </a:r>
          </a:p>
          <a:p>
            <a:pPr algn="l">
              <a:lnSpc>
                <a:spcPts val="12566"/>
              </a:lnSpc>
            </a:pPr>
            <a:r>
              <a:rPr lang="en-US" sz="8975" b="true">
                <a:solidFill>
                  <a:srgbClr val="FFBD59"/>
                </a:solidFill>
                <a:latin typeface="Canva Sans Bold"/>
                <a:ea typeface="Canva Sans Bold"/>
                <a:cs typeface="Canva Sans Bold"/>
                <a:sym typeface="Canva Sans Bold"/>
              </a:rPr>
              <a:t>HIT</a:t>
            </a:r>
          </a:p>
          <a:p>
            <a:pPr algn="l">
              <a:lnSpc>
                <a:spcPts val="7733"/>
              </a:lnSpc>
            </a:pPr>
            <a:r>
              <a:rPr lang="en-US" sz="5523" b="true">
                <a:solidFill>
                  <a:srgbClr val="FBF5F0"/>
                </a:solidFill>
                <a:latin typeface="Canva Sans Bold"/>
                <a:ea typeface="Canva Sans Bold"/>
                <a:cs typeface="Canva Sans Bold"/>
                <a:sym typeface="Canva Sans Bold"/>
              </a:rPr>
              <a:t>SONGS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12994" y="942975"/>
            <a:ext cx="4860116" cy="755016"/>
          </a:xfrm>
          <a:prstGeom prst="rect">
            <a:avLst/>
          </a:prstGeom>
        </p:spPr>
        <p:txBody>
          <a:bodyPr anchor="t" rtlCol="false" tIns="0" lIns="0" bIns="0" rIns="0">
            <a:spAutoFit/>
          </a:bodyPr>
          <a:lstStyle/>
          <a:p>
            <a:pPr algn="l">
              <a:lnSpc>
                <a:spcPts val="6159"/>
              </a:lnSpc>
            </a:pPr>
            <a:r>
              <a:rPr lang="en-US" sz="4399" u="sng" b="true">
                <a:solidFill>
                  <a:srgbClr val="BDA9FF"/>
                </a:solidFill>
                <a:latin typeface="Canva Sans Bold"/>
                <a:ea typeface="Canva Sans Bold"/>
                <a:cs typeface="Canva Sans Bold"/>
                <a:sym typeface="Canva Sans Bold"/>
              </a:rPr>
              <a:t>Business Objectives</a:t>
            </a:r>
          </a:p>
        </p:txBody>
      </p:sp>
      <p:sp>
        <p:nvSpPr>
          <p:cNvPr name="TextBox 7" id="7"/>
          <p:cNvSpPr txBox="true"/>
          <p:nvPr/>
        </p:nvSpPr>
        <p:spPr>
          <a:xfrm rot="0">
            <a:off x="612994" y="3598874"/>
            <a:ext cx="4600246" cy="3980449"/>
          </a:xfrm>
          <a:prstGeom prst="rect">
            <a:avLst/>
          </a:prstGeom>
        </p:spPr>
        <p:txBody>
          <a:bodyPr anchor="t" rtlCol="false" tIns="0" lIns="0" bIns="0" rIns="0">
            <a:spAutoFit/>
          </a:bodyPr>
          <a:lstStyle/>
          <a:p>
            <a:pPr algn="l">
              <a:lnSpc>
                <a:spcPts val="6880"/>
              </a:lnSpc>
            </a:pPr>
            <a:r>
              <a:rPr lang="en-US" sz="4914" b="true">
                <a:solidFill>
                  <a:srgbClr val="FBF5F0"/>
                </a:solidFill>
                <a:latin typeface="Canva Sans Bold"/>
                <a:ea typeface="Canva Sans Bold"/>
                <a:cs typeface="Canva Sans Bold"/>
                <a:sym typeface="Canva Sans Bold"/>
              </a:rPr>
              <a:t>WHO</a:t>
            </a:r>
          </a:p>
          <a:p>
            <a:pPr algn="l">
              <a:lnSpc>
                <a:spcPts val="11180"/>
              </a:lnSpc>
            </a:pPr>
            <a:r>
              <a:rPr lang="en-US" sz="7985" b="true">
                <a:solidFill>
                  <a:srgbClr val="FFBD59"/>
                </a:solidFill>
                <a:latin typeface="Canva Sans Bold"/>
                <a:ea typeface="Canva Sans Bold"/>
                <a:cs typeface="Canva Sans Bold"/>
                <a:sym typeface="Canva Sans Bold"/>
              </a:rPr>
              <a:t>Benefits</a:t>
            </a:r>
          </a:p>
          <a:p>
            <a:pPr algn="l">
              <a:lnSpc>
                <a:spcPts val="6880"/>
              </a:lnSpc>
            </a:pPr>
            <a:r>
              <a:rPr lang="en-US" sz="4914" b="true">
                <a:solidFill>
                  <a:srgbClr val="FBF5F0"/>
                </a:solidFill>
                <a:latin typeface="Canva Sans Bold"/>
                <a:ea typeface="Canva Sans Bold"/>
                <a:cs typeface="Canva Sans Bold"/>
                <a:sym typeface="Canva Sans Bold"/>
              </a:rPr>
              <a:t>FROM THIS</a:t>
            </a:r>
          </a:p>
          <a:p>
            <a:pPr algn="l">
              <a:lnSpc>
                <a:spcPts val="6880"/>
              </a:lnSpc>
            </a:pPr>
            <a:r>
              <a:rPr lang="en-US" sz="4914" b="true">
                <a:solidFill>
                  <a:srgbClr val="FBF5F0"/>
                </a:solidFill>
                <a:latin typeface="Canva Sans Bold"/>
                <a:ea typeface="Canva Sans Bold"/>
                <a:cs typeface="Canva Sans Bold"/>
                <a:sym typeface="Canva Sans Bold"/>
              </a:rPr>
              <a:t>PROJECT?</a:t>
            </a:r>
          </a:p>
        </p:txBody>
      </p:sp>
      <p:sp>
        <p:nvSpPr>
          <p:cNvPr name="Freeform 8" id="8"/>
          <p:cNvSpPr/>
          <p:nvPr/>
        </p:nvSpPr>
        <p:spPr>
          <a:xfrm flipH="false" flipV="false" rot="0">
            <a:off x="7200137" y="3486562"/>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898429" y="3434266"/>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Marketing &amp; Promotion Teams</a:t>
            </a:r>
          </a:p>
        </p:txBody>
      </p:sp>
      <p:sp>
        <p:nvSpPr>
          <p:cNvPr name="Freeform 10" id="10"/>
          <p:cNvSpPr/>
          <p:nvPr/>
        </p:nvSpPr>
        <p:spPr>
          <a:xfrm flipH="false" flipV="false" rot="0">
            <a:off x="7200137" y="5216722"/>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898429" y="5299262"/>
            <a:ext cx="9360871"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Streaming Platforms (Spotify, Apple Music)</a:t>
            </a:r>
          </a:p>
        </p:txBody>
      </p:sp>
      <p:sp>
        <p:nvSpPr>
          <p:cNvPr name="Freeform 12" id="12"/>
          <p:cNvSpPr/>
          <p:nvPr/>
        </p:nvSpPr>
        <p:spPr>
          <a:xfrm flipH="false" flipV="false" rot="0">
            <a:off x="7200137" y="7073600"/>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898429" y="7156140"/>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Independent Artists</a:t>
            </a:r>
          </a:p>
        </p:txBody>
      </p:sp>
      <p:sp>
        <p:nvSpPr>
          <p:cNvPr name="Freeform 14" id="14"/>
          <p:cNvSpPr/>
          <p:nvPr/>
        </p:nvSpPr>
        <p:spPr>
          <a:xfrm flipH="false" flipV="false" rot="0">
            <a:off x="7200137" y="1640004"/>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898429" y="1573329"/>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Music Producers &amp; Labels</a:t>
            </a:r>
          </a:p>
        </p:txBody>
      </p:sp>
      <p:sp>
        <p:nvSpPr>
          <p:cNvPr name="TextBox 16" id="16"/>
          <p:cNvSpPr txBox="true"/>
          <p:nvPr/>
        </p:nvSpPr>
        <p:spPr>
          <a:xfrm rot="0">
            <a:off x="7898429" y="2255311"/>
            <a:ext cx="7945921"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Canva Sans"/>
                <a:ea typeface="Canva Sans"/>
                <a:cs typeface="Canva Sans"/>
                <a:sym typeface="Canva Sans"/>
              </a:rPr>
              <a:t>They can use AI insights to spot potential hits before investing in production and marketing.</a:t>
            </a:r>
          </a:p>
        </p:txBody>
      </p:sp>
      <p:sp>
        <p:nvSpPr>
          <p:cNvPr name="TextBox 17" id="17"/>
          <p:cNvSpPr txBox="true"/>
          <p:nvPr/>
        </p:nvSpPr>
        <p:spPr>
          <a:xfrm rot="0">
            <a:off x="7898429" y="4119432"/>
            <a:ext cx="7945921"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Canva Sans"/>
                <a:ea typeface="Canva Sans"/>
                <a:cs typeface="Canva Sans"/>
                <a:sym typeface="Canva Sans"/>
              </a:rPr>
              <a:t>They can tailor campaigns based on lyrical trends that resonate with audiences.</a:t>
            </a:r>
          </a:p>
        </p:txBody>
      </p:sp>
      <p:sp>
        <p:nvSpPr>
          <p:cNvPr name="TextBox 18" id="18"/>
          <p:cNvSpPr txBox="true"/>
          <p:nvPr/>
        </p:nvSpPr>
        <p:spPr>
          <a:xfrm rot="0">
            <a:off x="7898429" y="5948427"/>
            <a:ext cx="7945921"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Canva Sans"/>
                <a:ea typeface="Canva Sans"/>
                <a:cs typeface="Canva Sans"/>
                <a:sym typeface="Canva Sans"/>
              </a:rPr>
              <a:t>Personalized playlists and AI-driven recommendations can improve based on lyrical patterns.</a:t>
            </a:r>
          </a:p>
        </p:txBody>
      </p:sp>
      <p:sp>
        <p:nvSpPr>
          <p:cNvPr name="TextBox 19" id="19"/>
          <p:cNvSpPr txBox="true"/>
          <p:nvPr/>
        </p:nvSpPr>
        <p:spPr>
          <a:xfrm rot="0">
            <a:off x="7898429" y="7841306"/>
            <a:ext cx="7945921"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Canva Sans"/>
                <a:ea typeface="Canva Sans"/>
                <a:cs typeface="Canva Sans"/>
                <a:sym typeface="Canva Sans"/>
              </a:rPr>
              <a:t>Up-and-coming musicians can analyze trends to craft lyrics that increase their chances of success.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66118" y="942975"/>
            <a:ext cx="4860116" cy="755016"/>
          </a:xfrm>
          <a:prstGeom prst="rect">
            <a:avLst/>
          </a:prstGeom>
        </p:spPr>
        <p:txBody>
          <a:bodyPr anchor="t" rtlCol="false" tIns="0" lIns="0" bIns="0" rIns="0">
            <a:spAutoFit/>
          </a:bodyPr>
          <a:lstStyle/>
          <a:p>
            <a:pPr algn="l">
              <a:lnSpc>
                <a:spcPts val="6159"/>
              </a:lnSpc>
            </a:pPr>
            <a:r>
              <a:rPr lang="en-US" sz="4399" u="sng" b="true">
                <a:solidFill>
                  <a:srgbClr val="BDA9FF"/>
                </a:solidFill>
                <a:latin typeface="Canva Sans Bold"/>
                <a:ea typeface="Canva Sans Bold"/>
                <a:cs typeface="Canva Sans Bold"/>
                <a:sym typeface="Canva Sans Bold"/>
              </a:rPr>
              <a:t>Overview </a:t>
            </a:r>
          </a:p>
        </p:txBody>
      </p:sp>
      <p:sp>
        <p:nvSpPr>
          <p:cNvPr name="Freeform 7" id="7"/>
          <p:cNvSpPr/>
          <p:nvPr/>
        </p:nvSpPr>
        <p:spPr>
          <a:xfrm flipH="false" flipV="false" rot="0">
            <a:off x="7101687" y="1514168"/>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829849" y="1296671"/>
            <a:ext cx="9036689" cy="1180466"/>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Can we predict song popularity based on lyrics using NLP &amp; ML?</a:t>
            </a:r>
          </a:p>
        </p:txBody>
      </p:sp>
      <p:sp>
        <p:nvSpPr>
          <p:cNvPr name="TextBox 9" id="9"/>
          <p:cNvSpPr txBox="true"/>
          <p:nvPr/>
        </p:nvSpPr>
        <p:spPr>
          <a:xfrm rot="0">
            <a:off x="7703196" y="4405952"/>
            <a:ext cx="9163342" cy="4590419"/>
          </a:xfrm>
          <a:prstGeom prst="rect">
            <a:avLst/>
          </a:prstGeom>
        </p:spPr>
        <p:txBody>
          <a:bodyPr anchor="t" rtlCol="false" tIns="0" lIns="0" bIns="0" rIns="0">
            <a:spAutoFit/>
          </a:bodyPr>
          <a:lstStyle/>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Data Collection &amp; Preprocessing 🏗️</a:t>
            </a:r>
          </a:p>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Feature Engineering 🎵</a:t>
            </a:r>
          </a:p>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Model Selection and Training </a:t>
            </a:r>
          </a:p>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Result &amp; Performance Analysis 📊</a:t>
            </a:r>
          </a:p>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Challenges &amp; Limitations ⚠️</a:t>
            </a:r>
          </a:p>
          <a:p>
            <a:pPr algn="l" marL="669281" indent="-334641" lvl="1">
              <a:lnSpc>
                <a:spcPts val="6199"/>
              </a:lnSpc>
              <a:buFont typeface="Arial"/>
              <a:buChar char="•"/>
            </a:pPr>
            <a:r>
              <a:rPr lang="en-US" sz="3099">
                <a:solidFill>
                  <a:srgbClr val="000000"/>
                </a:solidFill>
                <a:latin typeface="Canva Sans"/>
                <a:ea typeface="Canva Sans"/>
                <a:cs typeface="Canva Sans"/>
                <a:sym typeface="Canva Sans"/>
              </a:rPr>
              <a:t>Demo!! 🚀🎶</a:t>
            </a:r>
          </a:p>
        </p:txBody>
      </p:sp>
      <p:sp>
        <p:nvSpPr>
          <p:cNvPr name="TextBox 10" id="10"/>
          <p:cNvSpPr txBox="true"/>
          <p:nvPr/>
        </p:nvSpPr>
        <p:spPr>
          <a:xfrm rot="0">
            <a:off x="7829849" y="3078960"/>
            <a:ext cx="9036689" cy="1012190"/>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Canva Sans"/>
                <a:ea typeface="Canva Sans"/>
                <a:cs typeface="Canva Sans"/>
                <a:sym typeface="Canva Sans"/>
              </a:rPr>
              <a:t>To answer this, we structured our project into 6 sections: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0369" y="962025"/>
            <a:ext cx="4025495" cy="1251586"/>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Data Collection &amp; Preprocessing 🏗️</a:t>
            </a:r>
          </a:p>
        </p:txBody>
      </p:sp>
      <p:sp>
        <p:nvSpPr>
          <p:cNvPr name="Freeform 7" id="7"/>
          <p:cNvSpPr/>
          <p:nvPr/>
        </p:nvSpPr>
        <p:spPr>
          <a:xfrm flipH="false" flipV="false" rot="0">
            <a:off x="7101687" y="1907541"/>
            <a:ext cx="383924" cy="812147"/>
          </a:xfrm>
          <a:custGeom>
            <a:avLst/>
            <a:gdLst/>
            <a:ahLst/>
            <a:cxnLst/>
            <a:rect r="r" b="b" t="t" l="l"/>
            <a:pathLst>
              <a:path h="812147" w="383924">
                <a:moveTo>
                  <a:pt x="0" y="0"/>
                </a:moveTo>
                <a:lnTo>
                  <a:pt x="383924" y="0"/>
                </a:lnTo>
                <a:lnTo>
                  <a:pt x="383924" y="812147"/>
                </a:lnTo>
                <a:lnTo>
                  <a:pt x="0" y="812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829849" y="1990082"/>
            <a:ext cx="9036689" cy="580391"/>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Canva Sans Bold"/>
                <a:ea typeface="Canva Sans Bold"/>
                <a:cs typeface="Canva Sans Bold"/>
                <a:sym typeface="Canva Sans Bold"/>
              </a:rPr>
              <a:t>Methodology 🔍</a:t>
            </a:r>
          </a:p>
        </p:txBody>
      </p:sp>
      <p:sp>
        <p:nvSpPr>
          <p:cNvPr name="TextBox 9" id="9"/>
          <p:cNvSpPr txBox="true"/>
          <p:nvPr/>
        </p:nvSpPr>
        <p:spPr>
          <a:xfrm rot="0">
            <a:off x="7101687" y="2935385"/>
            <a:ext cx="9828177" cy="6021708"/>
          </a:xfrm>
          <a:prstGeom prst="rect">
            <a:avLst/>
          </a:prstGeom>
        </p:spPr>
        <p:txBody>
          <a:bodyPr anchor="t" rtlCol="false" tIns="0" lIns="0" bIns="0" rIns="0">
            <a:spAutoFit/>
          </a:bodyPr>
          <a:lstStyle/>
          <a:p>
            <a:pPr algn="l" marL="582924" indent="-291462" lvl="1">
              <a:lnSpc>
                <a:spcPts val="5399"/>
              </a:lnSpc>
              <a:buFont typeface="Arial"/>
              <a:buChar char="•"/>
            </a:pPr>
            <a:r>
              <a:rPr lang="en-US" b="true" sz="2699">
                <a:solidFill>
                  <a:srgbClr val="000000"/>
                </a:solidFill>
                <a:latin typeface="Canva Sans Bold"/>
                <a:ea typeface="Canva Sans Bold"/>
                <a:cs typeface="Canva Sans Bold"/>
                <a:sym typeface="Canva Sans Bold"/>
              </a:rPr>
              <a:t>Deduplicated Records</a:t>
            </a:r>
            <a:r>
              <a:rPr lang="en-US" sz="2699">
                <a:solidFill>
                  <a:srgbClr val="000000"/>
                </a:solidFill>
                <a:latin typeface="Canva Sans"/>
                <a:ea typeface="Canva Sans"/>
                <a:cs typeface="Canva Sans"/>
                <a:sym typeface="Canva Sans"/>
              </a:rPr>
              <a:t>: Grouped by </a:t>
            </a:r>
            <a:r>
              <a:rPr lang="en-US" b="true" sz="2699">
                <a:solidFill>
                  <a:srgbClr val="000000"/>
                </a:solidFill>
                <a:latin typeface="Canva Sans Bold"/>
                <a:ea typeface="Canva Sans Bold"/>
                <a:cs typeface="Canva Sans Bold"/>
                <a:sym typeface="Canva Sans Bold"/>
              </a:rPr>
              <a:t>Song &amp; Performer</a:t>
            </a:r>
            <a:r>
              <a:rPr lang="en-US" sz="2699">
                <a:solidFill>
                  <a:srgbClr val="000000"/>
                </a:solidFill>
                <a:latin typeface="Canva Sans"/>
                <a:ea typeface="Canva Sans"/>
                <a:cs typeface="Canva Sans"/>
                <a:sym typeface="Canva Sans"/>
              </a:rPr>
              <a:t>, using mode for categorical &amp; mean for numeric features.</a:t>
            </a:r>
          </a:p>
          <a:p>
            <a:pPr algn="l" marL="582924" indent="-291462" lvl="1">
              <a:lnSpc>
                <a:spcPts val="5399"/>
              </a:lnSpc>
              <a:buFont typeface="Arial"/>
              <a:buChar char="•"/>
            </a:pPr>
            <a:r>
              <a:rPr lang="en-US" b="true" sz="2699">
                <a:solidFill>
                  <a:srgbClr val="000000"/>
                </a:solidFill>
                <a:latin typeface="Canva Sans Bold"/>
                <a:ea typeface="Canva Sans Bold"/>
                <a:cs typeface="Canva Sans Bold"/>
                <a:sym typeface="Canva Sans Bold"/>
              </a:rPr>
              <a:t>Feature Selection:</a:t>
            </a:r>
            <a:r>
              <a:rPr lang="en-US" sz="2699">
                <a:solidFill>
                  <a:srgbClr val="000000"/>
                </a:solidFill>
                <a:latin typeface="Canva Sans"/>
                <a:ea typeface="Canva Sans"/>
                <a:cs typeface="Canva Sans"/>
                <a:sym typeface="Canva Sans"/>
              </a:rPr>
              <a:t> Removed irrelevant columns and </a:t>
            </a:r>
            <a:r>
              <a:rPr lang="en-US" b="true" sz="2699">
                <a:solidFill>
                  <a:srgbClr val="000000"/>
                </a:solidFill>
                <a:latin typeface="Canva Sans Bold"/>
                <a:ea typeface="Canva Sans Bold"/>
                <a:cs typeface="Canva Sans Bold"/>
                <a:sym typeface="Canva Sans Bold"/>
              </a:rPr>
              <a:t>merged tables on SongID.</a:t>
            </a:r>
          </a:p>
          <a:p>
            <a:pPr algn="l" marL="582924" indent="-291462" lvl="1">
              <a:lnSpc>
                <a:spcPts val="5399"/>
              </a:lnSpc>
              <a:buFont typeface="Arial"/>
              <a:buChar char="•"/>
            </a:pPr>
            <a:r>
              <a:rPr lang="en-US" b="true" sz="2699">
                <a:solidFill>
                  <a:srgbClr val="000000"/>
                </a:solidFill>
                <a:latin typeface="Canva Sans Bold"/>
                <a:ea typeface="Canva Sans Bold"/>
                <a:cs typeface="Canva Sans Bold"/>
                <a:sym typeface="Canva Sans Bold"/>
              </a:rPr>
              <a:t>Lyrics Collection:</a:t>
            </a:r>
            <a:r>
              <a:rPr lang="en-US" sz="2699">
                <a:solidFill>
                  <a:srgbClr val="000000"/>
                </a:solidFill>
                <a:latin typeface="Canva Sans"/>
                <a:ea typeface="Canva Sans"/>
                <a:cs typeface="Canva Sans"/>
                <a:sym typeface="Canva Sans"/>
              </a:rPr>
              <a:t> Built a </a:t>
            </a:r>
            <a:r>
              <a:rPr lang="en-US" b="true" sz="2699">
                <a:solidFill>
                  <a:srgbClr val="000000"/>
                </a:solidFill>
                <a:latin typeface="Canva Sans Bold"/>
                <a:ea typeface="Canva Sans Bold"/>
                <a:cs typeface="Canva Sans Bold"/>
                <a:sym typeface="Canva Sans Bold"/>
              </a:rPr>
              <a:t>multi-threaded scraper</a:t>
            </a:r>
            <a:r>
              <a:rPr lang="en-US" sz="2699">
                <a:solidFill>
                  <a:srgbClr val="000000"/>
                </a:solidFill>
                <a:latin typeface="Canva Sans"/>
                <a:ea typeface="Canva Sans"/>
                <a:cs typeface="Canva Sans"/>
                <a:sym typeface="Canva Sans"/>
              </a:rPr>
              <a:t> to fetch lyrics.</a:t>
            </a:r>
          </a:p>
          <a:p>
            <a:pPr algn="l" marL="582924" indent="-291462" lvl="1">
              <a:lnSpc>
                <a:spcPts val="5399"/>
              </a:lnSpc>
              <a:buFont typeface="Arial"/>
              <a:buChar char="•"/>
            </a:pPr>
            <a:r>
              <a:rPr lang="en-US" sz="2699">
                <a:solidFill>
                  <a:srgbClr val="000000"/>
                </a:solidFill>
                <a:latin typeface="Canva Sans"/>
                <a:ea typeface="Canva Sans"/>
                <a:cs typeface="Canva Sans"/>
                <a:sym typeface="Canva Sans"/>
              </a:rPr>
              <a:t>Applied lower casing, treated non-alphabetic characters , filtered lyrical tags, handaled contractions, and remove stop words.</a:t>
            </a:r>
          </a:p>
        </p:txBody>
      </p:sp>
      <p:sp>
        <p:nvSpPr>
          <p:cNvPr name="TextBox 10" id="10"/>
          <p:cNvSpPr txBox="true"/>
          <p:nvPr/>
        </p:nvSpPr>
        <p:spPr>
          <a:xfrm rot="0">
            <a:off x="706549" y="7481005"/>
            <a:ext cx="4413136" cy="1362710"/>
          </a:xfrm>
          <a:prstGeom prst="rect">
            <a:avLst/>
          </a:prstGeom>
        </p:spPr>
        <p:txBody>
          <a:bodyPr anchor="t" rtlCol="false" tIns="0" lIns="0" bIns="0" rIns="0">
            <a:spAutoFit/>
          </a:bodyPr>
          <a:lstStyle/>
          <a:p>
            <a:pPr algn="l">
              <a:lnSpc>
                <a:spcPts val="3639"/>
              </a:lnSpc>
              <a:spcBef>
                <a:spcPct val="0"/>
              </a:spcBef>
            </a:pPr>
            <a:r>
              <a:rPr lang="en-US" sz="2599">
                <a:solidFill>
                  <a:srgbClr val="D7D6E5"/>
                </a:solidFill>
                <a:latin typeface="Canva Sans"/>
                <a:ea typeface="Canva Sans"/>
                <a:cs typeface="Canva Sans"/>
                <a:sym typeface="Canva Sans"/>
              </a:rPr>
              <a:t>🚀 </a:t>
            </a:r>
            <a:r>
              <a:rPr lang="en-US" b="true" sz="2599">
                <a:solidFill>
                  <a:srgbClr val="D7D6E5"/>
                </a:solidFill>
                <a:latin typeface="Canva Sans Bold"/>
                <a:ea typeface="Canva Sans Bold"/>
                <a:cs typeface="Canva Sans Bold"/>
                <a:sym typeface="Canva Sans Bold"/>
              </a:rPr>
              <a:t>Goal</a:t>
            </a:r>
            <a:r>
              <a:rPr lang="en-US" sz="2599">
                <a:solidFill>
                  <a:srgbClr val="D7D6E5"/>
                </a:solidFill>
                <a:latin typeface="Canva Sans"/>
                <a:ea typeface="Canva Sans"/>
                <a:cs typeface="Canva Sans"/>
                <a:sym typeface="Canva Sans"/>
              </a:rPr>
              <a:t>: Ensure high-quality, structured data for accurate NLP modeling.</a:t>
            </a:r>
          </a:p>
        </p:txBody>
      </p:sp>
      <p:sp>
        <p:nvSpPr>
          <p:cNvPr name="TextBox 11" id="11"/>
          <p:cNvSpPr txBox="true"/>
          <p:nvPr/>
        </p:nvSpPr>
        <p:spPr>
          <a:xfrm rot="0">
            <a:off x="706549" y="3422866"/>
            <a:ext cx="4413136" cy="905510"/>
          </a:xfrm>
          <a:prstGeom prst="rect">
            <a:avLst/>
          </a:prstGeom>
        </p:spPr>
        <p:txBody>
          <a:bodyPr anchor="t" rtlCol="false" tIns="0" lIns="0" bIns="0" rIns="0">
            <a:spAutoFit/>
          </a:bodyPr>
          <a:lstStyle/>
          <a:p>
            <a:pPr algn="l">
              <a:lnSpc>
                <a:spcPts val="3639"/>
              </a:lnSpc>
              <a:spcBef>
                <a:spcPct val="0"/>
              </a:spcBef>
            </a:pPr>
            <a:r>
              <a:rPr lang="en-US" sz="2599">
                <a:solidFill>
                  <a:srgbClr val="D7D6E5"/>
                </a:solidFill>
                <a:latin typeface="Canva Sans"/>
                <a:ea typeface="Canva Sans"/>
                <a:cs typeface="Canva Sans"/>
                <a:sym typeface="Canva Sans"/>
              </a:rPr>
              <a:t>📊 </a:t>
            </a:r>
            <a:r>
              <a:rPr lang="en-US" b="true" sz="2599">
                <a:solidFill>
                  <a:srgbClr val="D7D6E5"/>
                </a:solidFill>
                <a:latin typeface="Canva Sans Bold"/>
                <a:ea typeface="Canva Sans Bold"/>
                <a:cs typeface="Canva Sans Bold"/>
                <a:sym typeface="Canva Sans Bold"/>
              </a:rPr>
              <a:t>Dataset</a:t>
            </a:r>
            <a:r>
              <a:rPr lang="en-US" sz="2599">
                <a:solidFill>
                  <a:srgbClr val="D7D6E5"/>
                </a:solidFill>
                <a:latin typeface="Canva Sans"/>
                <a:ea typeface="Canva Sans"/>
                <a:cs typeface="Canva Sans"/>
                <a:sym typeface="Canva Sans"/>
              </a:rPr>
              <a:t>: </a:t>
            </a:r>
            <a:r>
              <a:rPr lang="en-US" sz="2599" u="sng">
                <a:solidFill>
                  <a:srgbClr val="D7D6E5"/>
                </a:solidFill>
                <a:latin typeface="Canva Sans"/>
                <a:ea typeface="Canva Sans"/>
                <a:cs typeface="Canva Sans"/>
                <a:sym typeface="Canva Sans"/>
                <a:hlinkClick r:id="rId4" tooltip="https://www.kaggle.com/datasets/thedevastator/billboard-hot-100-audio-features"/>
              </a:rPr>
              <a:t>Billboard Hot weekly charts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00369" y="962025"/>
            <a:ext cx="4025495" cy="1251586"/>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Feature Engineering 🎵</a:t>
            </a:r>
          </a:p>
        </p:txBody>
      </p:sp>
      <p:sp>
        <p:nvSpPr>
          <p:cNvPr name="TextBox 7" id="7"/>
          <p:cNvSpPr txBox="true"/>
          <p:nvPr/>
        </p:nvSpPr>
        <p:spPr>
          <a:xfrm rot="0">
            <a:off x="654563" y="3172405"/>
            <a:ext cx="4271302" cy="5458207"/>
          </a:xfrm>
          <a:prstGeom prst="rect">
            <a:avLst/>
          </a:prstGeom>
        </p:spPr>
        <p:txBody>
          <a:bodyPr anchor="t" rtlCol="false" tIns="0" lIns="0" bIns="0" rIns="0">
            <a:spAutoFit/>
          </a:bodyPr>
          <a:lstStyle/>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Word2Vec: Captured word relationships through context.</a:t>
            </a:r>
          </a:p>
          <a:p>
            <a:pPr algn="l">
              <a:lnSpc>
                <a:spcPts val="3656"/>
              </a:lnSpc>
            </a:pPr>
          </a:p>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TF-IDF: </a:t>
            </a:r>
            <a:r>
              <a:rPr lang="en-US" sz="2299">
                <a:solidFill>
                  <a:srgbClr val="D7D6E5"/>
                </a:solidFill>
                <a:latin typeface="Canva Sans"/>
                <a:ea typeface="Canva Sans"/>
                <a:cs typeface="Canva Sans"/>
                <a:sym typeface="Canva Sans"/>
              </a:rPr>
              <a:t>Ranked word importance based on frequency.</a:t>
            </a:r>
          </a:p>
          <a:p>
            <a:pPr algn="l">
              <a:lnSpc>
                <a:spcPts val="3656"/>
              </a:lnSpc>
            </a:pPr>
          </a:p>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S</a:t>
            </a:r>
            <a:r>
              <a:rPr lang="en-US" b="true" sz="2299">
                <a:solidFill>
                  <a:srgbClr val="D7D6E5"/>
                </a:solidFill>
                <a:latin typeface="Canva Sans Bold"/>
                <a:ea typeface="Canva Sans Bold"/>
                <a:cs typeface="Canva Sans Bold"/>
                <a:sym typeface="Canva Sans Bold"/>
              </a:rPr>
              <a:t>entiment Analysis &amp; Word Patterns:</a:t>
            </a:r>
            <a:r>
              <a:rPr lang="en-US" sz="2299">
                <a:solidFill>
                  <a:srgbClr val="D7D6E5"/>
                </a:solidFill>
                <a:latin typeface="Canva Sans"/>
                <a:ea typeface="Canva Sans"/>
                <a:cs typeface="Canva Sans"/>
                <a:sym typeface="Canva Sans"/>
              </a:rPr>
              <a:t> Analyzed emotions and lyrical complexity.</a:t>
            </a:r>
          </a:p>
        </p:txBody>
      </p:sp>
      <p:sp>
        <p:nvSpPr>
          <p:cNvPr name="Freeform 8" id="8"/>
          <p:cNvSpPr/>
          <p:nvPr/>
        </p:nvSpPr>
        <p:spPr>
          <a:xfrm flipH="false" flipV="false" rot="0">
            <a:off x="6780622" y="1028700"/>
            <a:ext cx="10478678" cy="5985945"/>
          </a:xfrm>
          <a:custGeom>
            <a:avLst/>
            <a:gdLst/>
            <a:ahLst/>
            <a:cxnLst/>
            <a:rect r="r" b="b" t="t" l="l"/>
            <a:pathLst>
              <a:path h="5985945" w="10478678">
                <a:moveTo>
                  <a:pt x="0" y="0"/>
                </a:moveTo>
                <a:lnTo>
                  <a:pt x="10478678" y="0"/>
                </a:lnTo>
                <a:lnTo>
                  <a:pt x="10478678" y="5985945"/>
                </a:lnTo>
                <a:lnTo>
                  <a:pt x="0" y="5985945"/>
                </a:lnTo>
                <a:lnTo>
                  <a:pt x="0" y="0"/>
                </a:lnTo>
                <a:close/>
              </a:path>
            </a:pathLst>
          </a:custGeom>
          <a:blipFill>
            <a:blip r:embed="rId4"/>
            <a:stretch>
              <a:fillRect l="0" t="0" r="0" b="0"/>
            </a:stretch>
          </a:blipFill>
        </p:spPr>
      </p:sp>
      <p:sp>
        <p:nvSpPr>
          <p:cNvPr name="TextBox 9" id="9"/>
          <p:cNvSpPr txBox="true"/>
          <p:nvPr/>
        </p:nvSpPr>
        <p:spPr>
          <a:xfrm rot="0">
            <a:off x="6780622" y="7213291"/>
            <a:ext cx="10478678" cy="1417321"/>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Canva Sans"/>
                <a:ea typeface="Canva Sans"/>
                <a:cs typeface="Canva Sans"/>
                <a:sym typeface="Canva Sans"/>
              </a:rPr>
              <a:t>Words like "know," "got," "one," "love" appear prominently in </a:t>
            </a:r>
            <a:r>
              <a:rPr lang="en-US" b="true" sz="2699">
                <a:solidFill>
                  <a:srgbClr val="000000"/>
                </a:solidFill>
                <a:latin typeface="Canva Sans Bold"/>
                <a:ea typeface="Canva Sans Bold"/>
                <a:cs typeface="Canva Sans Bold"/>
                <a:sym typeface="Canva Sans Bold"/>
              </a:rPr>
              <a:t>both</a:t>
            </a:r>
            <a:r>
              <a:rPr lang="en-US" sz="2699">
                <a:solidFill>
                  <a:srgbClr val="000000"/>
                </a:solidFill>
                <a:latin typeface="Canva Sans"/>
                <a:ea typeface="Canva Sans"/>
                <a:cs typeface="Canva Sans"/>
                <a:sym typeface="Canva Sans"/>
              </a:rPr>
              <a:t> </a:t>
            </a:r>
            <a:r>
              <a:rPr lang="en-US" b="true" sz="2699">
                <a:solidFill>
                  <a:srgbClr val="000000"/>
                </a:solidFill>
                <a:latin typeface="Canva Sans Bold"/>
                <a:ea typeface="Canva Sans Bold"/>
                <a:cs typeface="Canva Sans Bold"/>
                <a:sym typeface="Canva Sans Bold"/>
              </a:rPr>
              <a:t>hit</a:t>
            </a:r>
            <a:r>
              <a:rPr lang="en-US" sz="2699">
                <a:solidFill>
                  <a:srgbClr val="000000"/>
                </a:solidFill>
                <a:latin typeface="Canva Sans"/>
                <a:ea typeface="Canva Sans"/>
                <a:cs typeface="Canva Sans"/>
                <a:sym typeface="Canva Sans"/>
              </a:rPr>
              <a:t> </a:t>
            </a:r>
            <a:r>
              <a:rPr lang="en-US" b="true" sz="2699">
                <a:solidFill>
                  <a:srgbClr val="000000"/>
                </a:solidFill>
                <a:latin typeface="Canva Sans Bold"/>
                <a:ea typeface="Canva Sans Bold"/>
                <a:cs typeface="Canva Sans Bold"/>
                <a:sym typeface="Canva Sans Bold"/>
              </a:rPr>
              <a:t>and</a:t>
            </a:r>
            <a:r>
              <a:rPr lang="en-US" sz="2699">
                <a:solidFill>
                  <a:srgbClr val="000000"/>
                </a:solidFill>
                <a:latin typeface="Canva Sans"/>
                <a:ea typeface="Canva Sans"/>
                <a:cs typeface="Canva Sans"/>
                <a:sym typeface="Canva Sans"/>
              </a:rPr>
              <a:t> </a:t>
            </a:r>
            <a:r>
              <a:rPr lang="en-US" b="true" sz="2699">
                <a:solidFill>
                  <a:srgbClr val="000000"/>
                </a:solidFill>
                <a:latin typeface="Canva Sans Bold"/>
                <a:ea typeface="Canva Sans Bold"/>
                <a:cs typeface="Canva Sans Bold"/>
                <a:sym typeface="Canva Sans Bold"/>
              </a:rPr>
              <a:t>non-hit songs</a:t>
            </a:r>
            <a:r>
              <a:rPr lang="en-US" sz="2699">
                <a:solidFill>
                  <a:srgbClr val="000000"/>
                </a:solidFill>
                <a:latin typeface="Canva Sans"/>
                <a:ea typeface="Canva Sans"/>
                <a:cs typeface="Canva Sans"/>
                <a:sym typeface="Canva Sans"/>
              </a:rPr>
              <a:t>, indicating their widespread usage in song lyrics.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259300" y="8630611"/>
            <a:ext cx="593451" cy="1255377"/>
          </a:xfrm>
          <a:custGeom>
            <a:avLst/>
            <a:gdLst/>
            <a:ahLst/>
            <a:cxnLst/>
            <a:rect r="r" b="b" t="t" l="l"/>
            <a:pathLst>
              <a:path h="1255377" w="593451">
                <a:moveTo>
                  <a:pt x="0" y="0"/>
                </a:moveTo>
                <a:lnTo>
                  <a:pt x="593451" y="0"/>
                </a:lnTo>
                <a:lnTo>
                  <a:pt x="593451" y="1255378"/>
                </a:lnTo>
                <a:lnTo>
                  <a:pt x="0" y="1255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54767" y="880776"/>
            <a:ext cx="11301259" cy="6328705"/>
          </a:xfrm>
          <a:custGeom>
            <a:avLst/>
            <a:gdLst/>
            <a:ahLst/>
            <a:cxnLst/>
            <a:rect r="r" b="b" t="t" l="l"/>
            <a:pathLst>
              <a:path h="6328705" w="11301259">
                <a:moveTo>
                  <a:pt x="0" y="0"/>
                </a:moveTo>
                <a:lnTo>
                  <a:pt x="11301259" y="0"/>
                </a:lnTo>
                <a:lnTo>
                  <a:pt x="11301259" y="6328705"/>
                </a:lnTo>
                <a:lnTo>
                  <a:pt x="0" y="6328705"/>
                </a:lnTo>
                <a:lnTo>
                  <a:pt x="0" y="0"/>
                </a:lnTo>
                <a:close/>
              </a:path>
            </a:pathLst>
          </a:custGeom>
          <a:blipFill>
            <a:blip r:embed="rId4"/>
            <a:stretch>
              <a:fillRect l="0" t="0" r="0" b="0"/>
            </a:stretch>
          </a:blipFill>
        </p:spPr>
      </p:sp>
      <p:sp>
        <p:nvSpPr>
          <p:cNvPr name="TextBox 7" id="7"/>
          <p:cNvSpPr txBox="true"/>
          <p:nvPr/>
        </p:nvSpPr>
        <p:spPr>
          <a:xfrm rot="0">
            <a:off x="900369" y="962025"/>
            <a:ext cx="4025495" cy="1251586"/>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Feature Engineering 🎵</a:t>
            </a:r>
          </a:p>
        </p:txBody>
      </p:sp>
      <p:sp>
        <p:nvSpPr>
          <p:cNvPr name="TextBox 8" id="8"/>
          <p:cNvSpPr txBox="true"/>
          <p:nvPr/>
        </p:nvSpPr>
        <p:spPr>
          <a:xfrm rot="0">
            <a:off x="654563" y="3172405"/>
            <a:ext cx="4271302" cy="5458207"/>
          </a:xfrm>
          <a:prstGeom prst="rect">
            <a:avLst/>
          </a:prstGeom>
        </p:spPr>
        <p:txBody>
          <a:bodyPr anchor="t" rtlCol="false" tIns="0" lIns="0" bIns="0" rIns="0">
            <a:spAutoFit/>
          </a:bodyPr>
          <a:lstStyle/>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Word2Vec: Captured word relationships through context.</a:t>
            </a:r>
          </a:p>
          <a:p>
            <a:pPr algn="l">
              <a:lnSpc>
                <a:spcPts val="3656"/>
              </a:lnSpc>
            </a:pPr>
          </a:p>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TF-IDF: </a:t>
            </a:r>
            <a:r>
              <a:rPr lang="en-US" sz="2299">
                <a:solidFill>
                  <a:srgbClr val="D7D6E5"/>
                </a:solidFill>
                <a:latin typeface="Canva Sans"/>
                <a:ea typeface="Canva Sans"/>
                <a:cs typeface="Canva Sans"/>
                <a:sym typeface="Canva Sans"/>
              </a:rPr>
              <a:t>Ranked word importance based on frequency.</a:t>
            </a:r>
          </a:p>
          <a:p>
            <a:pPr algn="l">
              <a:lnSpc>
                <a:spcPts val="3656"/>
              </a:lnSpc>
            </a:pPr>
          </a:p>
          <a:p>
            <a:pPr algn="l" marL="496567" indent="-248284" lvl="1">
              <a:lnSpc>
                <a:spcPts val="3656"/>
              </a:lnSpc>
              <a:buFont typeface="Arial"/>
              <a:buChar char="•"/>
            </a:pPr>
            <a:r>
              <a:rPr lang="en-US" b="true" sz="2299">
                <a:solidFill>
                  <a:srgbClr val="D7D6E5"/>
                </a:solidFill>
                <a:latin typeface="Canva Sans Bold"/>
                <a:ea typeface="Canva Sans Bold"/>
                <a:cs typeface="Canva Sans Bold"/>
                <a:sym typeface="Canva Sans Bold"/>
              </a:rPr>
              <a:t>S</a:t>
            </a:r>
            <a:r>
              <a:rPr lang="en-US" b="true" sz="2299">
                <a:solidFill>
                  <a:srgbClr val="D7D6E5"/>
                </a:solidFill>
                <a:latin typeface="Canva Sans Bold"/>
                <a:ea typeface="Canva Sans Bold"/>
                <a:cs typeface="Canva Sans Bold"/>
                <a:sym typeface="Canva Sans Bold"/>
              </a:rPr>
              <a:t>entiment Analysis &amp; Word Patterns:</a:t>
            </a:r>
            <a:r>
              <a:rPr lang="en-US" sz="2299">
                <a:solidFill>
                  <a:srgbClr val="D7D6E5"/>
                </a:solidFill>
                <a:latin typeface="Canva Sans"/>
                <a:ea typeface="Canva Sans"/>
                <a:cs typeface="Canva Sans"/>
                <a:sym typeface="Canva Sans"/>
              </a:rPr>
              <a:t> Analyzed emotions and lyrical complexity.</a:t>
            </a:r>
          </a:p>
        </p:txBody>
      </p:sp>
      <p:sp>
        <p:nvSpPr>
          <p:cNvPr name="TextBox 9" id="9"/>
          <p:cNvSpPr txBox="true"/>
          <p:nvPr/>
        </p:nvSpPr>
        <p:spPr>
          <a:xfrm rot="0">
            <a:off x="7093029" y="7535717"/>
            <a:ext cx="8899475" cy="8153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Canva Sans Bold"/>
                <a:ea typeface="Canva Sans Bold"/>
                <a:cs typeface="Canva Sans Bold"/>
                <a:sym typeface="Canva Sans Bold"/>
              </a:rPr>
              <a:t>Balanced Sentiment: </a:t>
            </a:r>
            <a:r>
              <a:rPr lang="en-US" sz="2400">
                <a:solidFill>
                  <a:srgbClr val="000000"/>
                </a:solidFill>
                <a:latin typeface="Canva Sans"/>
                <a:ea typeface="Canva Sans"/>
                <a:cs typeface="Canva Sans"/>
                <a:sym typeface="Canva Sans"/>
              </a:rPr>
              <a:t>Most songs, whether hits or non-hits, have neutral sentiment scores</a:t>
            </a:r>
          </a:p>
        </p:txBody>
      </p:sp>
      <p:sp>
        <p:nvSpPr>
          <p:cNvPr name="TextBox 10" id="10"/>
          <p:cNvSpPr txBox="true"/>
          <p:nvPr/>
        </p:nvSpPr>
        <p:spPr>
          <a:xfrm rot="0">
            <a:off x="7093029" y="8872066"/>
            <a:ext cx="8899475" cy="8153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Canva Sans Bold"/>
                <a:ea typeface="Canva Sans Bold"/>
                <a:cs typeface="Canva Sans Bold"/>
                <a:sym typeface="Canva Sans Bold"/>
              </a:rPr>
              <a:t>Lack of Extreme Sentiments: Very negative (&lt; -0.5) or highly positive (&gt; 0.5) lyrics are uncommon </a:t>
            </a:r>
            <a:r>
              <a:rPr lang="en-US" sz="2400">
                <a:solidFill>
                  <a:srgbClr val="000000"/>
                </a:solidFill>
                <a:latin typeface="Canva Sans"/>
                <a:ea typeface="Canva Sans"/>
                <a:cs typeface="Canva Sans"/>
                <a:sym typeface="Canva Sans"/>
              </a:rPr>
              <a:t>in both categories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5826234" cy="10287000"/>
            <a:chOff x="0" y="0"/>
            <a:chExt cx="1534481" cy="2709333"/>
          </a:xfrm>
        </p:grpSpPr>
        <p:sp>
          <p:nvSpPr>
            <p:cNvPr name="Freeform 3" id="3"/>
            <p:cNvSpPr/>
            <p:nvPr/>
          </p:nvSpPr>
          <p:spPr>
            <a:xfrm flipH="false" flipV="false" rot="0">
              <a:off x="0" y="0"/>
              <a:ext cx="1534481" cy="2709333"/>
            </a:xfrm>
            <a:custGeom>
              <a:avLst/>
              <a:gdLst/>
              <a:ahLst/>
              <a:cxnLst/>
              <a:rect r="r" b="b" t="t" l="l"/>
              <a:pathLst>
                <a:path h="2709333" w="1534481">
                  <a:moveTo>
                    <a:pt x="0" y="0"/>
                  </a:moveTo>
                  <a:lnTo>
                    <a:pt x="1534481" y="0"/>
                  </a:lnTo>
                  <a:lnTo>
                    <a:pt x="1534481" y="2709333"/>
                  </a:lnTo>
                  <a:lnTo>
                    <a:pt x="0" y="2709333"/>
                  </a:lnTo>
                  <a:close/>
                </a:path>
              </a:pathLst>
            </a:custGeom>
            <a:solidFill>
              <a:srgbClr val="000000"/>
            </a:solidFill>
          </p:spPr>
        </p:sp>
        <p:sp>
          <p:nvSpPr>
            <p:cNvPr name="TextBox 4" id="4"/>
            <p:cNvSpPr txBox="true"/>
            <p:nvPr/>
          </p:nvSpPr>
          <p:spPr>
            <a:xfrm>
              <a:off x="0" y="-38100"/>
              <a:ext cx="1534481" cy="2747433"/>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900369" y="962025"/>
            <a:ext cx="4025495" cy="1251586"/>
          </a:xfrm>
          <a:prstGeom prst="rect">
            <a:avLst/>
          </a:prstGeom>
        </p:spPr>
        <p:txBody>
          <a:bodyPr anchor="t" rtlCol="false" tIns="0" lIns="0" bIns="0" rIns="0">
            <a:spAutoFit/>
          </a:bodyPr>
          <a:lstStyle/>
          <a:p>
            <a:pPr algn="l">
              <a:lnSpc>
                <a:spcPts val="5039"/>
              </a:lnSpc>
            </a:pPr>
            <a:r>
              <a:rPr lang="en-US" sz="3599" u="sng" b="true">
                <a:solidFill>
                  <a:srgbClr val="BDA9FF"/>
                </a:solidFill>
                <a:latin typeface="Canva Sans Bold"/>
                <a:ea typeface="Canva Sans Bold"/>
                <a:cs typeface="Canva Sans Bold"/>
                <a:sym typeface="Canva Sans Bold"/>
              </a:rPr>
              <a:t>Model Selection &amp; Training </a:t>
            </a:r>
          </a:p>
        </p:txBody>
      </p:sp>
      <p:sp>
        <p:nvSpPr>
          <p:cNvPr name="TextBox 6" id="6"/>
          <p:cNvSpPr txBox="true"/>
          <p:nvPr/>
        </p:nvSpPr>
        <p:spPr>
          <a:xfrm rot="0">
            <a:off x="457155" y="2953042"/>
            <a:ext cx="4911923" cy="4940300"/>
          </a:xfrm>
          <a:prstGeom prst="rect">
            <a:avLst/>
          </a:prstGeom>
        </p:spPr>
        <p:txBody>
          <a:bodyPr anchor="t" rtlCol="false" tIns="0" lIns="0" bIns="0" rIns="0">
            <a:spAutoFit/>
          </a:bodyPr>
          <a:lstStyle/>
          <a:p>
            <a:pPr algn="l" marL="561341" indent="-280670" lvl="1">
              <a:lnSpc>
                <a:spcPts val="4420"/>
              </a:lnSpc>
              <a:buFont typeface="Arial"/>
              <a:buChar char="•"/>
            </a:pPr>
            <a:r>
              <a:rPr lang="en-US" b="true" sz="2600">
                <a:solidFill>
                  <a:srgbClr val="D7D6E5"/>
                </a:solidFill>
                <a:latin typeface="Canva Sans Bold"/>
                <a:ea typeface="Canva Sans Bold"/>
                <a:cs typeface="Canva Sans Bold"/>
                <a:sym typeface="Canva Sans Bold"/>
              </a:rPr>
              <a:t>LSTM (Best f</a:t>
            </a:r>
            <a:r>
              <a:rPr lang="en-US" b="true" sz="2600">
                <a:solidFill>
                  <a:srgbClr val="D7D6E5"/>
                </a:solidFill>
                <a:latin typeface="Canva Sans Bold"/>
                <a:ea typeface="Canva Sans Bold"/>
                <a:cs typeface="Canva Sans Bold"/>
                <a:sym typeface="Canva Sans Bold"/>
              </a:rPr>
              <a:t>or sequences, captures context).</a:t>
            </a:r>
          </a:p>
          <a:p>
            <a:pPr algn="l">
              <a:lnSpc>
                <a:spcPts val="4420"/>
              </a:lnSpc>
            </a:pPr>
          </a:p>
          <a:p>
            <a:pPr algn="l" marL="561341" indent="-280670" lvl="1">
              <a:lnSpc>
                <a:spcPts val="4420"/>
              </a:lnSpc>
              <a:buFont typeface="Arial"/>
              <a:buChar char="•"/>
            </a:pPr>
            <a:r>
              <a:rPr lang="en-US" b="true" sz="2600">
                <a:solidFill>
                  <a:srgbClr val="D7D6E5"/>
                </a:solidFill>
                <a:latin typeface="Canva Sans Bold"/>
                <a:ea typeface="Canva Sans Bold"/>
                <a:cs typeface="Canva Sans Bold"/>
                <a:sym typeface="Canva Sans Bold"/>
              </a:rPr>
              <a:t>Random Forest (Structured feature analysis).</a:t>
            </a:r>
          </a:p>
          <a:p>
            <a:pPr algn="l">
              <a:lnSpc>
                <a:spcPts val="4420"/>
              </a:lnSpc>
            </a:pPr>
          </a:p>
          <a:p>
            <a:pPr algn="l" marL="561341" indent="-280670" lvl="1">
              <a:lnSpc>
                <a:spcPts val="4420"/>
              </a:lnSpc>
              <a:buFont typeface="Arial"/>
              <a:buChar char="•"/>
            </a:pPr>
            <a:r>
              <a:rPr lang="en-US" b="true" sz="2600">
                <a:solidFill>
                  <a:srgbClr val="D7D6E5"/>
                </a:solidFill>
                <a:latin typeface="Canva Sans Bold"/>
                <a:ea typeface="Canva Sans Bold"/>
                <a:cs typeface="Canva Sans Bold"/>
                <a:sym typeface="Canva Sans Bold"/>
              </a:rPr>
              <a:t>AutoGluon (Best accuracy, automates optimization).</a:t>
            </a:r>
          </a:p>
        </p:txBody>
      </p:sp>
      <p:graphicFrame>
        <p:nvGraphicFramePr>
          <p:cNvPr name="Table 7" id="7"/>
          <p:cNvGraphicFramePr>
            <a:graphicFrameLocks noGrp="true"/>
          </p:cNvGraphicFramePr>
          <p:nvPr/>
        </p:nvGraphicFramePr>
        <p:xfrm>
          <a:off x="6428851" y="971550"/>
          <a:ext cx="10830449" cy="8286750"/>
        </p:xfrm>
        <a:graphic>
          <a:graphicData uri="http://schemas.openxmlformats.org/drawingml/2006/table">
            <a:tbl>
              <a:tblPr/>
              <a:tblGrid>
                <a:gridCol w="2127273"/>
                <a:gridCol w="1531662"/>
                <a:gridCol w="4463901"/>
                <a:gridCol w="2707612"/>
              </a:tblGrid>
              <a:tr h="1131608">
                <a:tc>
                  <a:txBody>
                    <a:bodyPr anchor="t" rtlCol="false"/>
                    <a:lstStyle/>
                    <a:p>
                      <a:pPr algn="ctr">
                        <a:lnSpc>
                          <a:spcPts val="2660"/>
                        </a:lnSpc>
                        <a:defRPr/>
                      </a:pPr>
                      <a:r>
                        <a:rPr lang="en-US" b="true" sz="1900" u="sng">
                          <a:solidFill>
                            <a:srgbClr val="000000"/>
                          </a:solidFill>
                          <a:latin typeface="Canva Sans Bold"/>
                          <a:ea typeface="Canva Sans Bold"/>
                          <a:cs typeface="Canva Sans Bold"/>
                          <a:sym typeface="Canva Sans Bold"/>
                        </a:rPr>
                        <a:t>Model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b="true" sz="1900" u="sng">
                          <a:solidFill>
                            <a:srgbClr val="000000"/>
                          </a:solidFill>
                          <a:latin typeface="Canva Sans Bold"/>
                          <a:ea typeface="Canva Sans Bold"/>
                          <a:cs typeface="Canva Sans Bold"/>
                          <a:sym typeface="Canva Sans Bold"/>
                        </a:rPr>
                        <a:t>Accuracy</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b="true" sz="1900" u="sng">
                          <a:solidFill>
                            <a:srgbClr val="000000"/>
                          </a:solidFill>
                          <a:latin typeface="Canva Sans Bold"/>
                          <a:ea typeface="Canva Sans Bold"/>
                          <a:cs typeface="Canva Sans Bold"/>
                          <a:sym typeface="Canva Sans Bold"/>
                        </a:rPr>
                        <a:t>Strength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b="true" sz="1900" u="sng">
                          <a:solidFill>
                            <a:srgbClr val="000000"/>
                          </a:solidFill>
                          <a:latin typeface="Canva Sans Bold"/>
                          <a:ea typeface="Canva Sans Bold"/>
                          <a:cs typeface="Canva Sans Bold"/>
                          <a:sym typeface="Canva Sans Bold"/>
                        </a:rPr>
                        <a:t>Limitation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06052">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LSTM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0EBFF"/>
                    </a:solidFill>
                  </a:tcPr>
                </a:tc>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64%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0EBFF"/>
                    </a:solidFill>
                  </a:tcPr>
                </a:tc>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Best for sequential text &amp; context learning.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0EBFF"/>
                    </a:solidFill>
                  </a:tcPr>
                </a:tc>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Needs large dataset, struggles with short lyrics.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0EBFF"/>
                    </a:solidFill>
                  </a:tcPr>
                </a:tc>
              </a:tr>
              <a:tr h="1503939">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Random Forest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60.5%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Works well with structured data and ensures an ensemble approach.</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Doesn’t understand word order.</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06052">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SVM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62.3%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Good for text classification (TF-IDF, Word2Vec).</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Struggles with complex, long sequences.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33046">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XGBoost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61%</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Strong on structured features.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Not ideal for lyrics-based NLP.</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06052">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AutoGluon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b="true">
                          <a:solidFill>
                            <a:srgbClr val="000000"/>
                          </a:solidFill>
                          <a:latin typeface="Canva Sans Bold"/>
                          <a:ea typeface="Canva Sans Bold"/>
                          <a:cs typeface="Canva Sans Bold"/>
                          <a:sym typeface="Canva Sans Bold"/>
                        </a:rPr>
                        <a:t>72.2%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Best performer—automates model tuning &amp; combines multiple approaches.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Canva Sans"/>
                          <a:ea typeface="Canva Sans"/>
                          <a:cs typeface="Canva Sans"/>
                          <a:sym typeface="Canva Sans"/>
                        </a:rPr>
                        <a:t>No major downside!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DAGh3Oyxm10</dc:identifier>
  <dcterms:modified xsi:type="dcterms:W3CDTF">2011-08-01T06:04:30Z</dcterms:modified>
  <cp:revision>1</cp:revision>
  <dc:title>PREDICTING SUCCESS OF MUSIC</dc:title>
</cp:coreProperties>
</file>